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1" r:id="rId4"/>
    <p:sldId id="274" r:id="rId5"/>
    <p:sldId id="327" r:id="rId6"/>
    <p:sldId id="328" r:id="rId7"/>
    <p:sldId id="278" r:id="rId8"/>
    <p:sldId id="330" r:id="rId9"/>
    <p:sldId id="331" r:id="rId10"/>
    <p:sldId id="332" r:id="rId11"/>
    <p:sldId id="333" r:id="rId12"/>
    <p:sldId id="334" r:id="rId13"/>
    <p:sldId id="325" r:id="rId14"/>
    <p:sldId id="277" r:id="rId15"/>
    <p:sldId id="280" r:id="rId16"/>
    <p:sldId id="279" r:id="rId17"/>
    <p:sldId id="320" r:id="rId18"/>
    <p:sldId id="321" r:id="rId19"/>
    <p:sldId id="322" r:id="rId20"/>
    <p:sldId id="323" r:id="rId21"/>
    <p:sldId id="324" r:id="rId22"/>
    <p:sldId id="293" r:id="rId23"/>
    <p:sldId id="3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1" autoAdjust="0"/>
    <p:restoredTop sz="94660"/>
  </p:normalViewPr>
  <p:slideViewPr>
    <p:cSldViewPr snapToGrid="0" showGuides="1">
      <p:cViewPr varScale="1">
        <p:scale>
          <a:sx n="74" d="100"/>
          <a:sy n="74" d="100"/>
        </p:scale>
        <p:origin x="-426" y="-90"/>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4.xml"/><Relationship Id="rId7" Type="http://schemas.openxmlformats.org/officeDocument/2006/relationships/image" Target="../media/image18.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slideLayout" Target="../slideLayouts/slideLayout3.xml"/><Relationship Id="rId7" Type="http://schemas.openxmlformats.org/officeDocument/2006/relationships/image" Target="../media/image27.jp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11.png"/><Relationship Id="rId4" Type="http://schemas.openxmlformats.org/officeDocument/2006/relationships/image" Target="../media/image24.jpg"/><Relationship Id="rId9"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1.png"/><Relationship Id="rId5" Type="http://schemas.openxmlformats.org/officeDocument/2006/relationships/image" Target="../media/image31.jp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1.png"/><Relationship Id="rId5" Type="http://schemas.openxmlformats.org/officeDocument/2006/relationships/image" Target="../media/image42.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art.dev/platform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90A825AC-6CDC-4F5A-B949-E3080DE73AE6}"/>
              </a:ext>
            </a:extLst>
          </p:cNvPr>
          <p:cNvSpPr/>
          <p:nvPr/>
        </p:nvSpPr>
        <p:spPr>
          <a:xfrm>
            <a:off x="1" y="2143125"/>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22EACE2C-F0BB-4B26-BDA0-E1B66FC049A7}"/>
              </a:ext>
            </a:extLst>
          </p:cNvPr>
          <p:cNvSpPr txBox="1"/>
          <p:nvPr/>
        </p:nvSpPr>
        <p:spPr>
          <a:xfrm>
            <a:off x="5307568" y="2534874"/>
            <a:ext cx="6765161" cy="1200329"/>
          </a:xfrm>
          <a:prstGeom prst="rect">
            <a:avLst/>
          </a:prstGeom>
          <a:noFill/>
        </p:spPr>
        <p:txBody>
          <a:bodyPr wrap="square" rtlCol="0" anchor="ctr">
            <a:spAutoFit/>
          </a:bodyPr>
          <a:lstStyle/>
          <a:p>
            <a:r>
              <a:rPr lang="en-US" altLang="ko-KR" sz="3600" b="1" dirty="0" err="1" smtClean="0">
                <a:solidFill>
                  <a:schemeClr val="bg1"/>
                </a:solidFill>
                <a:latin typeface="+mj-lt"/>
                <a:cs typeface="Arial" pitchFamily="34" charset="0"/>
              </a:rPr>
              <a:t>Mecatredz</a:t>
            </a:r>
            <a:r>
              <a:rPr lang="en-US" altLang="ko-KR" sz="3600" b="1" dirty="0" smtClean="0">
                <a:solidFill>
                  <a:schemeClr val="bg1"/>
                </a:solidFill>
                <a:latin typeface="+mj-lt"/>
                <a:cs typeface="Arial" pitchFamily="34" charset="0"/>
              </a:rPr>
              <a:t> Technology </a:t>
            </a:r>
            <a:r>
              <a:rPr lang="en-US" altLang="ko-KR" sz="3600" b="1" dirty="0" err="1" smtClean="0">
                <a:solidFill>
                  <a:schemeClr val="bg1"/>
                </a:solidFill>
                <a:latin typeface="+mj-lt"/>
                <a:cs typeface="Arial" pitchFamily="34" charset="0"/>
              </a:rPr>
              <a:t>Pvt</a:t>
            </a:r>
            <a:r>
              <a:rPr lang="en-US" altLang="ko-KR" sz="3600" b="1" dirty="0" smtClean="0">
                <a:solidFill>
                  <a:schemeClr val="bg1"/>
                </a:solidFill>
                <a:latin typeface="+mj-lt"/>
                <a:cs typeface="Arial" pitchFamily="34" charset="0"/>
              </a:rPr>
              <a:t> Ltd </a:t>
            </a:r>
            <a:r>
              <a:rPr lang="en-US" altLang="ko-KR" sz="3600" b="1" dirty="0" err="1" smtClean="0">
                <a:solidFill>
                  <a:schemeClr val="bg1"/>
                </a:solidFill>
                <a:latin typeface="+mj-lt"/>
                <a:cs typeface="Arial" pitchFamily="34" charset="0"/>
              </a:rPr>
              <a:t>Lucknow</a:t>
            </a:r>
            <a:endParaRPr lang="ko-KR" altLang="en-US" sz="3600" b="1" dirty="0">
              <a:solidFill>
                <a:schemeClr val="bg1"/>
              </a:solidFill>
              <a:latin typeface="+mj-lt"/>
              <a:cs typeface="Arial" pitchFamily="34" charset="0"/>
            </a:endParaRPr>
          </a:p>
        </p:txBody>
      </p:sp>
      <p:sp>
        <p:nvSpPr>
          <p:cNvPr id="11" name="TextBox 10">
            <a:extLst>
              <a:ext uri="{FF2B5EF4-FFF2-40B4-BE49-F238E27FC236}">
                <a16:creationId xmlns="" xmlns:a16="http://schemas.microsoft.com/office/drawing/2014/main" id="{DF7CD60F-31E5-47BD-825E-DF5FFB019C06}"/>
              </a:ext>
            </a:extLst>
          </p:cNvPr>
          <p:cNvSpPr txBox="1"/>
          <p:nvPr/>
        </p:nvSpPr>
        <p:spPr>
          <a:xfrm>
            <a:off x="5426838" y="3696084"/>
            <a:ext cx="4962866" cy="379656"/>
          </a:xfrm>
          <a:prstGeom prst="rect">
            <a:avLst/>
          </a:prstGeom>
          <a:noFill/>
        </p:spPr>
        <p:txBody>
          <a:bodyPr wrap="square" rtlCol="0" anchor="ctr">
            <a:spAutoFit/>
          </a:bodyPr>
          <a:lstStyle/>
          <a:p>
            <a:r>
              <a:rPr lang="en-US" altLang="ko-KR" sz="1867" dirty="0" smtClean="0">
                <a:solidFill>
                  <a:schemeClr val="bg1"/>
                </a:solidFill>
                <a:cs typeface="Arial" pitchFamily="34" charset="0"/>
              </a:rPr>
              <a:t>AN ISO 9001:2015 CERTIFIED COMPANY</a:t>
            </a:r>
            <a:endParaRPr lang="ko-KR" altLang="en-US" sz="1867" dirty="0">
              <a:solidFill>
                <a:schemeClr val="bg1"/>
              </a:solidFill>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8723" y="2472620"/>
            <a:ext cx="1778077" cy="1778077"/>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6302824"/>
      </p:ext>
    </p:extLst>
  </p:cSld>
  <p:clrMapOvr>
    <a:masterClrMapping/>
  </p:clrMapOvr>
  <mc:AlternateContent xmlns:mc="http://schemas.openxmlformats.org/markup-compatibility/2006" xmlns:p14="http://schemas.microsoft.com/office/powerpoint/2010/main">
    <mc:Choice Requires="p14">
      <p:transition spd="slow" p14:dur="2000" advTm="5496"/>
    </mc:Choice>
    <mc:Fallback xmlns="">
      <p:transition spd="slow" advTm="5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323529" y="400472"/>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Every Training Scenario</a:t>
            </a:r>
            <a:endParaRPr lang="en-US" dirty="0"/>
          </a:p>
        </p:txBody>
      </p:sp>
      <p:grpSp>
        <p:nvGrpSpPr>
          <p:cNvPr id="3" name="Group 2">
            <a:extLst>
              <a:ext uri="{FF2B5EF4-FFF2-40B4-BE49-F238E27FC236}">
                <a16:creationId xmlns="" xmlns:a16="http://schemas.microsoft.com/office/drawing/2014/main" id="{AD5C2BB6-EB3F-4408-96F7-7AD0AB2E430B}"/>
              </a:ext>
            </a:extLst>
          </p:cNvPr>
          <p:cNvGrpSpPr/>
          <p:nvPr/>
        </p:nvGrpSpPr>
        <p:grpSpPr>
          <a:xfrm>
            <a:off x="3663600" y="1653534"/>
            <a:ext cx="2493233" cy="2870128"/>
            <a:chOff x="3663600" y="1841546"/>
            <a:chExt cx="2493233" cy="2870128"/>
          </a:xfrm>
          <a:solidFill>
            <a:schemeClr val="bg1">
              <a:lumMod val="75000"/>
            </a:schemeClr>
          </a:solidFill>
        </p:grpSpPr>
        <p:sp>
          <p:nvSpPr>
            <p:cNvPr id="4" name="Block Arc 3">
              <a:extLst>
                <a:ext uri="{FF2B5EF4-FFF2-40B4-BE49-F238E27FC236}">
                  <a16:creationId xmlns="" xmlns:a16="http://schemas.microsoft.com/office/drawing/2014/main" id="{4CFE4356-119B-467D-BCD1-CAC595466C36}"/>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직사각형 71">
              <a:extLst>
                <a:ext uri="{FF2B5EF4-FFF2-40B4-BE49-F238E27FC236}">
                  <a16:creationId xmlns="" xmlns:a16="http://schemas.microsoft.com/office/drawing/2014/main" id="{FD9FA699-2ADB-4A3D-8FB8-6C92148F1505}"/>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직사각형 71">
              <a:extLst>
                <a:ext uri="{FF2B5EF4-FFF2-40B4-BE49-F238E27FC236}">
                  <a16:creationId xmlns="" xmlns:a16="http://schemas.microsoft.com/office/drawing/2014/main" id="{7B3F0418-559D-4E61-9F11-47CF7ECC79A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Group 6">
            <a:extLst>
              <a:ext uri="{FF2B5EF4-FFF2-40B4-BE49-F238E27FC236}">
                <a16:creationId xmlns="" xmlns:a16="http://schemas.microsoft.com/office/drawing/2014/main" id="{3DFD3F6E-C4DD-4581-851B-5A0A9103580A}"/>
              </a:ext>
            </a:extLst>
          </p:cNvPr>
          <p:cNvGrpSpPr/>
          <p:nvPr/>
        </p:nvGrpSpPr>
        <p:grpSpPr>
          <a:xfrm rot="10800000">
            <a:off x="1234377" y="2245614"/>
            <a:ext cx="2493233" cy="3713113"/>
            <a:chOff x="3663600" y="1841546"/>
            <a:chExt cx="2493233" cy="3713113"/>
          </a:xfrm>
          <a:solidFill>
            <a:schemeClr val="bg1">
              <a:lumMod val="75000"/>
            </a:schemeClr>
          </a:solidFill>
        </p:grpSpPr>
        <p:sp>
          <p:nvSpPr>
            <p:cNvPr id="8" name="Block Arc 7">
              <a:extLst>
                <a:ext uri="{FF2B5EF4-FFF2-40B4-BE49-F238E27FC236}">
                  <a16:creationId xmlns="" xmlns:a16="http://schemas.microsoft.com/office/drawing/2014/main" id="{56A869CB-9B00-4A42-A87B-31608A6B2AE2}"/>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직사각형 71">
              <a:extLst>
                <a:ext uri="{FF2B5EF4-FFF2-40B4-BE49-F238E27FC236}">
                  <a16:creationId xmlns="" xmlns:a16="http://schemas.microsoft.com/office/drawing/2014/main" id="{24BFA1A4-8EDA-4D0E-AE21-46E8E122B5C2}"/>
                </a:ext>
              </a:extLst>
            </p:cNvPr>
            <p:cNvSpPr/>
            <p:nvPr/>
          </p:nvSpPr>
          <p:spPr>
            <a:xfrm>
              <a:off x="6092825" y="3085779"/>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직사각형 71">
              <a:extLst>
                <a:ext uri="{FF2B5EF4-FFF2-40B4-BE49-F238E27FC236}">
                  <a16:creationId xmlns="" xmlns:a16="http://schemas.microsoft.com/office/drawing/2014/main" id="{67602E18-C6B4-4905-9B5C-2E9C7AB4228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0">
            <a:extLst>
              <a:ext uri="{FF2B5EF4-FFF2-40B4-BE49-F238E27FC236}">
                <a16:creationId xmlns="" xmlns:a16="http://schemas.microsoft.com/office/drawing/2014/main" id="{E3AA6DDE-7C7E-477E-A96B-7FC3F3AF6570}"/>
              </a:ext>
            </a:extLst>
          </p:cNvPr>
          <p:cNvGrpSpPr/>
          <p:nvPr/>
        </p:nvGrpSpPr>
        <p:grpSpPr>
          <a:xfrm rot="10800000">
            <a:off x="6092824" y="3088598"/>
            <a:ext cx="2493233" cy="2870128"/>
            <a:chOff x="3663600" y="1841546"/>
            <a:chExt cx="2493233" cy="2870128"/>
          </a:xfrm>
          <a:solidFill>
            <a:schemeClr val="bg1">
              <a:lumMod val="75000"/>
            </a:schemeClr>
          </a:solidFill>
        </p:grpSpPr>
        <p:sp>
          <p:nvSpPr>
            <p:cNvPr id="12" name="Block Arc 11">
              <a:extLst>
                <a:ext uri="{FF2B5EF4-FFF2-40B4-BE49-F238E27FC236}">
                  <a16:creationId xmlns="" xmlns:a16="http://schemas.microsoft.com/office/drawing/2014/main" id="{FB01B090-3424-494C-8A74-AF9956DE1EF7}"/>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직사각형 71">
              <a:extLst>
                <a:ext uri="{FF2B5EF4-FFF2-40B4-BE49-F238E27FC236}">
                  <a16:creationId xmlns="" xmlns:a16="http://schemas.microsoft.com/office/drawing/2014/main" id="{70B90A27-C21F-4A90-8505-2ED32768028A}"/>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직사각형 71">
              <a:extLst>
                <a:ext uri="{FF2B5EF4-FFF2-40B4-BE49-F238E27FC236}">
                  <a16:creationId xmlns="" xmlns:a16="http://schemas.microsoft.com/office/drawing/2014/main" id="{2B2368FD-CAC6-499B-9E1B-282C7F25FD2B}"/>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5" name="Group 14">
            <a:extLst>
              <a:ext uri="{FF2B5EF4-FFF2-40B4-BE49-F238E27FC236}">
                <a16:creationId xmlns="" xmlns:a16="http://schemas.microsoft.com/office/drawing/2014/main" id="{5C4CB03C-0CC1-4DB3-8D35-1A8496A03D5A}"/>
              </a:ext>
            </a:extLst>
          </p:cNvPr>
          <p:cNvGrpSpPr/>
          <p:nvPr/>
        </p:nvGrpSpPr>
        <p:grpSpPr>
          <a:xfrm>
            <a:off x="8522045" y="1653534"/>
            <a:ext cx="2493233" cy="3713112"/>
            <a:chOff x="3663600" y="1841546"/>
            <a:chExt cx="2493233" cy="3713112"/>
          </a:xfrm>
          <a:solidFill>
            <a:schemeClr val="bg1">
              <a:lumMod val="75000"/>
            </a:schemeClr>
          </a:solidFill>
        </p:grpSpPr>
        <p:sp>
          <p:nvSpPr>
            <p:cNvPr id="16" name="Block Arc 15">
              <a:extLst>
                <a:ext uri="{FF2B5EF4-FFF2-40B4-BE49-F238E27FC236}">
                  <a16:creationId xmlns="" xmlns:a16="http://schemas.microsoft.com/office/drawing/2014/main" id="{72A0BCE8-9E83-4423-A1D5-BF068F845A9E}"/>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직사각형 71">
              <a:extLst>
                <a:ext uri="{FF2B5EF4-FFF2-40B4-BE49-F238E27FC236}">
                  <a16:creationId xmlns="" xmlns:a16="http://schemas.microsoft.com/office/drawing/2014/main" id="{8B0D22DE-210F-40B4-B87B-99F32BF3F2AA}"/>
                </a:ext>
              </a:extLst>
            </p:cNvPr>
            <p:cNvSpPr/>
            <p:nvPr/>
          </p:nvSpPr>
          <p:spPr>
            <a:xfrm>
              <a:off x="6092825" y="3085778"/>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직사각형 71">
              <a:extLst>
                <a:ext uri="{FF2B5EF4-FFF2-40B4-BE49-F238E27FC236}">
                  <a16:creationId xmlns="" xmlns:a16="http://schemas.microsoft.com/office/drawing/2014/main" id="{A97AC4C8-D331-42F8-8309-B267599500A9}"/>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9" name="Teardrop 18">
            <a:extLst>
              <a:ext uri="{FF2B5EF4-FFF2-40B4-BE49-F238E27FC236}">
                <a16:creationId xmlns="" xmlns:a16="http://schemas.microsoft.com/office/drawing/2014/main" id="{0F06FAEA-4C7F-4F74-AC15-3F052CEE16BB}"/>
              </a:ext>
            </a:extLst>
          </p:cNvPr>
          <p:cNvSpPr/>
          <p:nvPr/>
        </p:nvSpPr>
        <p:spPr>
          <a:xfrm rot="18900000">
            <a:off x="2101083" y="5490747"/>
            <a:ext cx="759820" cy="759820"/>
          </a:xfrm>
          <a:prstGeom prst="teardrop">
            <a:avLst>
              <a:gd name="adj" fmla="val 1272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0" name="Teardrop 19">
            <a:extLst>
              <a:ext uri="{FF2B5EF4-FFF2-40B4-BE49-F238E27FC236}">
                <a16:creationId xmlns="" xmlns:a16="http://schemas.microsoft.com/office/drawing/2014/main" id="{3FAE8AC2-B5E7-4C58-8ACB-C32200D7BAC7}"/>
              </a:ext>
            </a:extLst>
          </p:cNvPr>
          <p:cNvSpPr/>
          <p:nvPr/>
        </p:nvSpPr>
        <p:spPr>
          <a:xfrm rot="8100000">
            <a:off x="4530307" y="1377922"/>
            <a:ext cx="759820" cy="759820"/>
          </a:xfrm>
          <a:prstGeom prst="teardrop">
            <a:avLst>
              <a:gd name="adj" fmla="val 1272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Teardrop 20">
            <a:extLst>
              <a:ext uri="{FF2B5EF4-FFF2-40B4-BE49-F238E27FC236}">
                <a16:creationId xmlns="" xmlns:a16="http://schemas.microsoft.com/office/drawing/2014/main" id="{5C39416D-6A6D-4024-845F-F3C35F44D953}"/>
              </a:ext>
            </a:extLst>
          </p:cNvPr>
          <p:cNvSpPr/>
          <p:nvPr/>
        </p:nvSpPr>
        <p:spPr>
          <a:xfrm rot="18900000">
            <a:off x="6959533" y="5490747"/>
            <a:ext cx="759820" cy="759820"/>
          </a:xfrm>
          <a:prstGeom prst="teardrop">
            <a:avLst>
              <a:gd name="adj" fmla="val 1272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ardrop 21">
            <a:extLst>
              <a:ext uri="{FF2B5EF4-FFF2-40B4-BE49-F238E27FC236}">
                <a16:creationId xmlns="" xmlns:a16="http://schemas.microsoft.com/office/drawing/2014/main" id="{9BFEC5AD-5D6E-4F53-8C33-DCC592C1F1AE}"/>
              </a:ext>
            </a:extLst>
          </p:cNvPr>
          <p:cNvSpPr/>
          <p:nvPr/>
        </p:nvSpPr>
        <p:spPr>
          <a:xfrm rot="8100000">
            <a:off x="9388757" y="1377922"/>
            <a:ext cx="759820" cy="759820"/>
          </a:xfrm>
          <a:prstGeom prst="teardrop">
            <a:avLst>
              <a:gd name="adj" fmla="val 1272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Content Placeholder 1">
            <a:extLst>
              <a:ext uri="{FF2B5EF4-FFF2-40B4-BE49-F238E27FC236}">
                <a16:creationId xmlns="" xmlns:a16="http://schemas.microsoft.com/office/drawing/2014/main" id="{FEF18A9D-FB26-48E4-9FD6-AD490FB97D74}"/>
              </a:ext>
            </a:extLst>
          </p:cNvPr>
          <p:cNvSpPr txBox="1">
            <a:spLocks/>
          </p:cNvSpPr>
          <p:nvPr/>
        </p:nvSpPr>
        <p:spPr>
          <a:xfrm>
            <a:off x="589043" y="1744708"/>
            <a:ext cx="1354676" cy="402077"/>
          </a:xfrm>
          <a:prstGeom prst="rect">
            <a:avLst/>
          </a:prstGeom>
          <a:noFill/>
        </p:spPr>
        <p:txBody>
          <a:bodyPr anchor="ctr"/>
          <a:lstStyle>
            <a:lvl1pPr marL="0" indent="0" algn="ctr" defTabSz="914400" rtl="0" eaLnBrk="1" latinLnBrk="1" hangingPunct="1">
              <a:spcBef>
                <a:spcPct val="20000"/>
              </a:spcBef>
              <a:buFont typeface="Arial" pitchFamily="34" charset="0"/>
              <a:buNone/>
              <a:defRPr sz="18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ko-KR" sz="2400" dirty="0">
                <a:solidFill>
                  <a:schemeClr val="accent5"/>
                </a:solidFill>
              </a:rPr>
              <a:t>START</a:t>
            </a:r>
          </a:p>
        </p:txBody>
      </p:sp>
      <p:sp>
        <p:nvSpPr>
          <p:cNvPr id="24" name="Isosceles Triangle 23">
            <a:extLst>
              <a:ext uri="{FF2B5EF4-FFF2-40B4-BE49-F238E27FC236}">
                <a16:creationId xmlns="" xmlns:a16="http://schemas.microsoft.com/office/drawing/2014/main" id="{088D3570-2D76-4843-822E-51EA7F378AA6}"/>
              </a:ext>
            </a:extLst>
          </p:cNvPr>
          <p:cNvSpPr/>
          <p:nvPr/>
        </p:nvSpPr>
        <p:spPr>
          <a:xfrm rot="10800000">
            <a:off x="10822494" y="5352783"/>
            <a:ext cx="321559" cy="2772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 xmlns:a16="http://schemas.microsoft.com/office/drawing/2014/main" id="{89F8ADE6-E0FD-484F-B8D3-4EF474525F06}"/>
              </a:ext>
            </a:extLst>
          </p:cNvPr>
          <p:cNvSpPr txBox="1"/>
          <p:nvPr/>
        </p:nvSpPr>
        <p:spPr>
          <a:xfrm>
            <a:off x="3856383" y="3118427"/>
            <a:ext cx="2236440" cy="2646878"/>
          </a:xfrm>
          <a:prstGeom prst="rect">
            <a:avLst/>
          </a:prstGeom>
          <a:noFill/>
        </p:spPr>
        <p:txBody>
          <a:bodyPr wrap="square" rtlCol="0">
            <a:spAutoFit/>
          </a:bodyPr>
          <a:lstStyle/>
          <a:p>
            <a:pPr algn="ctr"/>
            <a:r>
              <a:rPr lang="en-US" altLang="ko-KR" sz="1400" dirty="0" err="1" smtClean="0">
                <a:cs typeface="Arial" pitchFamily="34" charset="0"/>
              </a:rPr>
              <a:t>Mtechnology</a:t>
            </a:r>
            <a:r>
              <a:rPr lang="en-US" altLang="ko-KR" sz="1400" dirty="0" smtClean="0">
                <a:cs typeface="Arial" pitchFamily="34" charset="0"/>
              </a:rPr>
              <a:t> Start Basic UI Technologies Concept Like as HTML5, CSS3,Bootstrap 3,4, </a:t>
            </a:r>
            <a:r>
              <a:rPr lang="en-US" altLang="ko-KR" sz="1400" dirty="0" err="1" smtClean="0">
                <a:cs typeface="Arial" pitchFamily="34" charset="0"/>
              </a:rPr>
              <a:t>Javascript</a:t>
            </a:r>
            <a:r>
              <a:rPr lang="en-US" altLang="ko-KR" sz="1400" dirty="0" smtClean="0">
                <a:cs typeface="Arial" pitchFamily="34" charset="0"/>
              </a:rPr>
              <a:t>, </a:t>
            </a:r>
            <a:r>
              <a:rPr lang="en-US" altLang="ko-KR" sz="1400" dirty="0" err="1" smtClean="0">
                <a:cs typeface="Arial" pitchFamily="34" charset="0"/>
              </a:rPr>
              <a:t>jquery</a:t>
            </a:r>
            <a:r>
              <a:rPr lang="en-US" altLang="ko-KR" sz="1400" dirty="0" smtClean="0">
                <a:cs typeface="Arial" pitchFamily="34" charset="0"/>
              </a:rPr>
              <a:t>, Ajax,…</a:t>
            </a:r>
            <a:r>
              <a:rPr lang="en-US" altLang="ko-KR" sz="1400" dirty="0" err="1" smtClean="0">
                <a:cs typeface="Arial" pitchFamily="34" charset="0"/>
              </a:rPr>
              <a:t>etc</a:t>
            </a:r>
            <a:r>
              <a:rPr lang="en-US" altLang="ko-KR" sz="1400" dirty="0" smtClean="0">
                <a:cs typeface="Arial" pitchFamily="34" charset="0"/>
              </a:rPr>
              <a:t> </a:t>
            </a:r>
          </a:p>
          <a:p>
            <a:pPr algn="ctr"/>
            <a:endParaRPr lang="en-US" altLang="ko-KR" sz="1400" dirty="0">
              <a:cs typeface="Arial" pitchFamily="34" charset="0"/>
            </a:endParaRPr>
          </a:p>
          <a:p>
            <a:pPr algn="ctr"/>
            <a:r>
              <a:rPr lang="en-US" altLang="ko-KR" sz="1400" dirty="0" smtClean="0">
                <a:cs typeface="Arial" pitchFamily="34" charset="0"/>
              </a:rPr>
              <a:t>And Some Advance Topic </a:t>
            </a:r>
            <a:r>
              <a:rPr lang="en-US" altLang="ko-KR" sz="1400" dirty="0" err="1" smtClean="0">
                <a:cs typeface="Arial" pitchFamily="34" charset="0"/>
              </a:rPr>
              <a:t>ReactJS</a:t>
            </a:r>
            <a:r>
              <a:rPr lang="en-US" altLang="ko-KR" sz="1400" dirty="0" smtClean="0">
                <a:cs typeface="Arial" pitchFamily="34" charset="0"/>
              </a:rPr>
              <a:t>, </a:t>
            </a:r>
            <a:r>
              <a:rPr lang="en-US" altLang="ko-KR" sz="1400" dirty="0" err="1" smtClean="0">
                <a:cs typeface="Arial" pitchFamily="34" charset="0"/>
              </a:rPr>
              <a:t>NodeJS</a:t>
            </a:r>
            <a:r>
              <a:rPr lang="en-US" altLang="ko-KR" sz="1400" dirty="0" smtClean="0">
                <a:cs typeface="Arial" pitchFamily="34" charset="0"/>
              </a:rPr>
              <a:t>, </a:t>
            </a:r>
            <a:r>
              <a:rPr lang="en-US" altLang="ko-KR" sz="1400" dirty="0" err="1" smtClean="0">
                <a:cs typeface="Arial" pitchFamily="34" charset="0"/>
              </a:rPr>
              <a:t>AngularJS,Rect</a:t>
            </a:r>
            <a:r>
              <a:rPr lang="en-US" altLang="ko-KR" sz="1400" dirty="0" smtClean="0">
                <a:cs typeface="Arial" pitchFamily="34" charset="0"/>
              </a:rPr>
              <a:t> Full API….</a:t>
            </a:r>
            <a:r>
              <a:rPr lang="en-US" altLang="ko-KR" sz="1400" dirty="0" err="1" smtClean="0">
                <a:cs typeface="Arial" pitchFamily="34" charset="0"/>
              </a:rPr>
              <a:t>etc</a:t>
            </a:r>
            <a:endParaRPr lang="en-US" altLang="ko-KR" sz="1400" dirty="0" smtClean="0">
              <a:cs typeface="Arial" pitchFamily="34" charset="0"/>
            </a:endParaRPr>
          </a:p>
          <a:p>
            <a:pPr algn="ctr"/>
            <a:endParaRPr lang="en-US" altLang="ko-KR" sz="1200" dirty="0">
              <a:cs typeface="Arial" pitchFamily="34" charset="0"/>
            </a:endParaRPr>
          </a:p>
        </p:txBody>
      </p:sp>
      <p:sp>
        <p:nvSpPr>
          <p:cNvPr id="26" name="TextBox 25">
            <a:extLst>
              <a:ext uri="{FF2B5EF4-FFF2-40B4-BE49-F238E27FC236}">
                <a16:creationId xmlns="" xmlns:a16="http://schemas.microsoft.com/office/drawing/2014/main" id="{281F5E26-F486-4E1D-8A4F-D22B2CC2E857}"/>
              </a:ext>
            </a:extLst>
          </p:cNvPr>
          <p:cNvSpPr txBox="1"/>
          <p:nvPr/>
        </p:nvSpPr>
        <p:spPr>
          <a:xfrm>
            <a:off x="4030379" y="2733705"/>
            <a:ext cx="1759674" cy="338554"/>
          </a:xfrm>
          <a:prstGeom prst="rect">
            <a:avLst/>
          </a:prstGeom>
          <a:noFill/>
        </p:spPr>
        <p:txBody>
          <a:bodyPr wrap="square" rtlCol="0">
            <a:spAutoFit/>
          </a:bodyPr>
          <a:lstStyle/>
          <a:p>
            <a:pPr algn="ctr"/>
            <a:r>
              <a:rPr lang="en-US" altLang="ko-KR" sz="1600" b="1" dirty="0" smtClean="0">
                <a:solidFill>
                  <a:schemeClr val="accent2"/>
                </a:solidFill>
                <a:cs typeface="Arial" pitchFamily="34" charset="0"/>
              </a:rPr>
              <a:t>UI Technologies</a:t>
            </a:r>
            <a:endParaRPr lang="ko-KR" altLang="en-US" sz="1600" b="1" dirty="0">
              <a:solidFill>
                <a:schemeClr val="accent2"/>
              </a:solidFill>
              <a:cs typeface="Arial" pitchFamily="34" charset="0"/>
            </a:endParaRPr>
          </a:p>
        </p:txBody>
      </p:sp>
      <p:sp>
        <p:nvSpPr>
          <p:cNvPr id="27" name="TextBox 26">
            <a:extLst>
              <a:ext uri="{FF2B5EF4-FFF2-40B4-BE49-F238E27FC236}">
                <a16:creationId xmlns="" xmlns:a16="http://schemas.microsoft.com/office/drawing/2014/main" id="{138F3C7C-FBB2-4128-8E78-48AF71D5601A}"/>
              </a:ext>
            </a:extLst>
          </p:cNvPr>
          <p:cNvSpPr txBox="1"/>
          <p:nvPr/>
        </p:nvSpPr>
        <p:spPr>
          <a:xfrm>
            <a:off x="8586057" y="3118427"/>
            <a:ext cx="2429221" cy="2616101"/>
          </a:xfrm>
          <a:prstGeom prst="rect">
            <a:avLst/>
          </a:prstGeom>
          <a:noFill/>
        </p:spPr>
        <p:txBody>
          <a:bodyPr wrap="square" rtlCol="0">
            <a:spAutoFit/>
          </a:bodyPr>
          <a:lstStyle/>
          <a:p>
            <a:pPr algn="ctr"/>
            <a:r>
              <a:rPr lang="en-US" altLang="ko-KR" sz="1400" dirty="0" smtClean="0">
                <a:cs typeface="Arial" pitchFamily="34" charset="0"/>
              </a:rPr>
              <a:t>We Provide technologies with Frameworks like as </a:t>
            </a:r>
          </a:p>
          <a:p>
            <a:pPr algn="ctr"/>
            <a:r>
              <a:rPr lang="en-US" altLang="ko-KR" sz="1400" dirty="0" smtClean="0">
                <a:cs typeface="Arial" pitchFamily="34" charset="0"/>
              </a:rPr>
              <a:t>1.Asp.Net MVC</a:t>
            </a:r>
          </a:p>
          <a:p>
            <a:pPr algn="ctr"/>
            <a:r>
              <a:rPr lang="en-US" altLang="ko-KR" sz="1400" dirty="0" smtClean="0">
                <a:cs typeface="Arial" pitchFamily="34" charset="0"/>
              </a:rPr>
              <a:t>2.Java with Spring</a:t>
            </a:r>
          </a:p>
          <a:p>
            <a:pPr algn="ctr"/>
            <a:r>
              <a:rPr lang="en-US" altLang="ko-KR" sz="1400" dirty="0" smtClean="0">
                <a:cs typeface="Arial" pitchFamily="34" charset="0"/>
              </a:rPr>
              <a:t>3.Java with JSP</a:t>
            </a:r>
          </a:p>
          <a:p>
            <a:pPr algn="ctr"/>
            <a:r>
              <a:rPr lang="en-US" altLang="ko-KR" sz="1400" dirty="0" smtClean="0">
                <a:cs typeface="Arial" pitchFamily="34" charset="0"/>
              </a:rPr>
              <a:t>4.Java with </a:t>
            </a:r>
            <a:r>
              <a:rPr lang="en-US" altLang="ko-KR" sz="1400" dirty="0" err="1" smtClean="0">
                <a:cs typeface="Arial" pitchFamily="34" charset="0"/>
              </a:rPr>
              <a:t>Servelt</a:t>
            </a:r>
            <a:endParaRPr lang="en-US" altLang="ko-KR" sz="1400" dirty="0" smtClean="0">
              <a:cs typeface="Arial" pitchFamily="34" charset="0"/>
            </a:endParaRPr>
          </a:p>
          <a:p>
            <a:pPr algn="ctr"/>
            <a:r>
              <a:rPr lang="en-US" altLang="ko-KR" sz="1400" dirty="0" smtClean="0">
                <a:cs typeface="Arial" pitchFamily="34" charset="0"/>
              </a:rPr>
              <a:t>5.Android</a:t>
            </a:r>
          </a:p>
          <a:p>
            <a:pPr algn="ctr"/>
            <a:r>
              <a:rPr lang="en-US" altLang="ko-KR" sz="1400" dirty="0" smtClean="0">
                <a:cs typeface="Arial" pitchFamily="34" charset="0"/>
              </a:rPr>
              <a:t>6.PHP With </a:t>
            </a:r>
            <a:r>
              <a:rPr lang="en-US" altLang="ko-KR" sz="1400" dirty="0" err="1" smtClean="0">
                <a:cs typeface="Arial" pitchFamily="34" charset="0"/>
              </a:rPr>
              <a:t>Laravel</a:t>
            </a:r>
            <a:endParaRPr lang="en-US" altLang="ko-KR" sz="1400" dirty="0" smtClean="0">
              <a:cs typeface="Arial" pitchFamily="34" charset="0"/>
            </a:endParaRPr>
          </a:p>
          <a:p>
            <a:pPr algn="ctr"/>
            <a:r>
              <a:rPr lang="en-US" altLang="ko-KR" sz="1400" dirty="0" smtClean="0">
                <a:cs typeface="Arial" pitchFamily="34" charset="0"/>
              </a:rPr>
              <a:t>7. Python With </a:t>
            </a:r>
            <a:r>
              <a:rPr lang="en-US" altLang="ko-KR" sz="1400" dirty="0" err="1" smtClean="0">
                <a:cs typeface="Arial" pitchFamily="34" charset="0"/>
              </a:rPr>
              <a:t>Django</a:t>
            </a:r>
            <a:endParaRPr lang="en-US" altLang="ko-KR" sz="1400" dirty="0" smtClean="0">
              <a:cs typeface="Arial" pitchFamily="34" charset="0"/>
            </a:endParaRPr>
          </a:p>
          <a:p>
            <a:pPr algn="ctr"/>
            <a:r>
              <a:rPr lang="en-US" altLang="ko-KR" sz="1400" dirty="0" smtClean="0">
                <a:cs typeface="Arial" pitchFamily="34" charset="0"/>
              </a:rPr>
              <a:t>8.Python With ML.</a:t>
            </a:r>
          </a:p>
          <a:p>
            <a:pPr algn="ctr"/>
            <a:endParaRPr lang="en-US" altLang="ko-KR" sz="1200" dirty="0" smtClean="0">
              <a:cs typeface="Arial" pitchFamily="34" charset="0"/>
            </a:endParaRPr>
          </a:p>
          <a:p>
            <a:pPr algn="ctr"/>
            <a:r>
              <a:rPr lang="en-US" altLang="ko-KR" sz="1200" dirty="0" smtClean="0">
                <a:cs typeface="Arial" pitchFamily="34" charset="0"/>
              </a:rPr>
              <a:t>. </a:t>
            </a:r>
            <a:endParaRPr lang="en-US" altLang="ko-KR" sz="1200" dirty="0">
              <a:cs typeface="Arial" pitchFamily="34" charset="0"/>
            </a:endParaRPr>
          </a:p>
        </p:txBody>
      </p:sp>
      <p:sp>
        <p:nvSpPr>
          <p:cNvPr id="28" name="TextBox 27">
            <a:extLst>
              <a:ext uri="{FF2B5EF4-FFF2-40B4-BE49-F238E27FC236}">
                <a16:creationId xmlns="" xmlns:a16="http://schemas.microsoft.com/office/drawing/2014/main" id="{600D01DC-6373-456B-8E81-BBC72CEA06D3}"/>
              </a:ext>
            </a:extLst>
          </p:cNvPr>
          <p:cNvSpPr txBox="1"/>
          <p:nvPr/>
        </p:nvSpPr>
        <p:spPr>
          <a:xfrm>
            <a:off x="8888824" y="2733705"/>
            <a:ext cx="1759674" cy="338554"/>
          </a:xfrm>
          <a:prstGeom prst="rect">
            <a:avLst/>
          </a:prstGeom>
          <a:noFill/>
        </p:spPr>
        <p:txBody>
          <a:bodyPr wrap="square" rtlCol="0">
            <a:spAutoFit/>
          </a:bodyPr>
          <a:lstStyle/>
          <a:p>
            <a:pPr algn="ctr"/>
            <a:r>
              <a:rPr lang="en-US" altLang="ko-KR" sz="1600" b="1" dirty="0" smtClean="0">
                <a:solidFill>
                  <a:schemeClr val="accent4"/>
                </a:solidFill>
                <a:cs typeface="Arial" pitchFamily="34" charset="0"/>
              </a:rPr>
              <a:t>Technologies</a:t>
            </a:r>
            <a:endParaRPr lang="ko-KR" altLang="en-US" sz="1600" b="1" dirty="0">
              <a:solidFill>
                <a:schemeClr val="accent4"/>
              </a:solidFill>
              <a:cs typeface="Arial" pitchFamily="34" charset="0"/>
            </a:endParaRPr>
          </a:p>
        </p:txBody>
      </p:sp>
      <p:sp>
        <p:nvSpPr>
          <p:cNvPr id="29" name="TextBox 28">
            <a:extLst>
              <a:ext uri="{FF2B5EF4-FFF2-40B4-BE49-F238E27FC236}">
                <a16:creationId xmlns="" xmlns:a16="http://schemas.microsoft.com/office/drawing/2014/main" id="{E520B1DB-9A03-4AA3-8CF1-968458671FEC}"/>
              </a:ext>
            </a:extLst>
          </p:cNvPr>
          <p:cNvSpPr txBox="1"/>
          <p:nvPr/>
        </p:nvSpPr>
        <p:spPr>
          <a:xfrm>
            <a:off x="1601156" y="3118427"/>
            <a:ext cx="1759674" cy="1169551"/>
          </a:xfrm>
          <a:prstGeom prst="rect">
            <a:avLst/>
          </a:prstGeom>
          <a:noFill/>
        </p:spPr>
        <p:txBody>
          <a:bodyPr wrap="square" rtlCol="0">
            <a:spAutoFit/>
          </a:bodyPr>
          <a:lstStyle/>
          <a:p>
            <a:pPr algn="ctr"/>
            <a:r>
              <a:rPr lang="en-US" altLang="ko-KR" sz="1400" dirty="0" smtClean="0">
                <a:cs typeface="Arial" pitchFamily="34" charset="0"/>
              </a:rPr>
              <a:t>Firstly We Provide Programming Language Like as C &amp; C++, Java, Python…..</a:t>
            </a:r>
            <a:r>
              <a:rPr lang="en-US" altLang="ko-KR" sz="1400" dirty="0" err="1" smtClean="0">
                <a:cs typeface="Arial" pitchFamily="34" charset="0"/>
              </a:rPr>
              <a:t>etc</a:t>
            </a:r>
            <a:endParaRPr lang="en-US" altLang="ko-KR" sz="1400" dirty="0">
              <a:cs typeface="Arial" pitchFamily="34" charset="0"/>
            </a:endParaRPr>
          </a:p>
        </p:txBody>
      </p:sp>
      <p:sp>
        <p:nvSpPr>
          <p:cNvPr id="30" name="TextBox 29">
            <a:extLst>
              <a:ext uri="{FF2B5EF4-FFF2-40B4-BE49-F238E27FC236}">
                <a16:creationId xmlns="" xmlns:a16="http://schemas.microsoft.com/office/drawing/2014/main" id="{3E7F4688-B81B-4D1D-8356-C0D445638D61}"/>
              </a:ext>
            </a:extLst>
          </p:cNvPr>
          <p:cNvSpPr txBox="1"/>
          <p:nvPr/>
        </p:nvSpPr>
        <p:spPr>
          <a:xfrm>
            <a:off x="1601156" y="2733705"/>
            <a:ext cx="1759674" cy="338554"/>
          </a:xfrm>
          <a:prstGeom prst="rect">
            <a:avLst/>
          </a:prstGeom>
          <a:noFill/>
        </p:spPr>
        <p:txBody>
          <a:bodyPr wrap="square" rtlCol="0">
            <a:spAutoFit/>
          </a:bodyPr>
          <a:lstStyle/>
          <a:p>
            <a:pPr algn="ctr"/>
            <a:r>
              <a:rPr lang="en-US" altLang="ko-KR" sz="1600" b="1" dirty="0" smtClean="0">
                <a:solidFill>
                  <a:schemeClr val="accent1"/>
                </a:solidFill>
                <a:cs typeface="Arial" pitchFamily="34" charset="0"/>
              </a:rPr>
              <a:t>Programming</a:t>
            </a:r>
            <a:endParaRPr lang="ko-KR" altLang="en-US" sz="1600" b="1" dirty="0">
              <a:solidFill>
                <a:schemeClr val="accent1"/>
              </a:solidFill>
              <a:cs typeface="Arial" pitchFamily="34" charset="0"/>
            </a:endParaRPr>
          </a:p>
        </p:txBody>
      </p:sp>
      <p:sp>
        <p:nvSpPr>
          <p:cNvPr id="31" name="TextBox 30">
            <a:extLst>
              <a:ext uri="{FF2B5EF4-FFF2-40B4-BE49-F238E27FC236}">
                <a16:creationId xmlns="" xmlns:a16="http://schemas.microsoft.com/office/drawing/2014/main" id="{9B3E02C7-CE05-481D-866A-6015E5E2E478}"/>
              </a:ext>
            </a:extLst>
          </p:cNvPr>
          <p:cNvSpPr txBox="1"/>
          <p:nvPr/>
        </p:nvSpPr>
        <p:spPr>
          <a:xfrm>
            <a:off x="6459602" y="3118427"/>
            <a:ext cx="1759674" cy="1169551"/>
          </a:xfrm>
          <a:prstGeom prst="rect">
            <a:avLst/>
          </a:prstGeom>
          <a:noFill/>
        </p:spPr>
        <p:txBody>
          <a:bodyPr wrap="square" rtlCol="0">
            <a:spAutoFit/>
          </a:bodyPr>
          <a:lstStyle/>
          <a:p>
            <a:pPr algn="ctr"/>
            <a:r>
              <a:rPr lang="en-US" altLang="ko-KR" sz="1400" dirty="0" err="1" smtClean="0">
                <a:cs typeface="Arial" pitchFamily="34" charset="0"/>
              </a:rPr>
              <a:t>Mecatredz</a:t>
            </a:r>
            <a:r>
              <a:rPr lang="en-US" altLang="ko-KR" sz="1400" dirty="0" smtClean="0">
                <a:cs typeface="Arial" pitchFamily="34" charset="0"/>
              </a:rPr>
              <a:t> Working All database Like- </a:t>
            </a:r>
            <a:r>
              <a:rPr lang="en-US" altLang="ko-KR" sz="1400" dirty="0" err="1" smtClean="0">
                <a:cs typeface="Arial" pitchFamily="34" charset="0"/>
              </a:rPr>
              <a:t>Oracal</a:t>
            </a:r>
            <a:r>
              <a:rPr lang="en-US" altLang="ko-KR" sz="1400" dirty="0" smtClean="0">
                <a:cs typeface="Arial" pitchFamily="34" charset="0"/>
              </a:rPr>
              <a:t>, </a:t>
            </a:r>
            <a:r>
              <a:rPr lang="en-US" altLang="ko-KR" sz="1400" dirty="0" err="1" smtClean="0">
                <a:cs typeface="Arial" pitchFamily="34" charset="0"/>
              </a:rPr>
              <a:t>SQLLite,MYSQL,SQL</a:t>
            </a:r>
            <a:r>
              <a:rPr lang="en-US" altLang="ko-KR" sz="1400" dirty="0" smtClean="0">
                <a:cs typeface="Arial" pitchFamily="34" charset="0"/>
              </a:rPr>
              <a:t> Server…etc. </a:t>
            </a:r>
            <a:endParaRPr lang="en-US" altLang="ko-KR" sz="1400" dirty="0">
              <a:cs typeface="Arial" pitchFamily="34" charset="0"/>
            </a:endParaRPr>
          </a:p>
        </p:txBody>
      </p:sp>
      <p:sp>
        <p:nvSpPr>
          <p:cNvPr id="32" name="TextBox 31">
            <a:extLst>
              <a:ext uri="{FF2B5EF4-FFF2-40B4-BE49-F238E27FC236}">
                <a16:creationId xmlns="" xmlns:a16="http://schemas.microsoft.com/office/drawing/2014/main" id="{9EAB4DFE-F32B-4B49-8848-1EEB76FE1C05}"/>
              </a:ext>
            </a:extLst>
          </p:cNvPr>
          <p:cNvSpPr txBox="1"/>
          <p:nvPr/>
        </p:nvSpPr>
        <p:spPr>
          <a:xfrm>
            <a:off x="6459602" y="2733705"/>
            <a:ext cx="1759674" cy="338554"/>
          </a:xfrm>
          <a:prstGeom prst="rect">
            <a:avLst/>
          </a:prstGeom>
          <a:noFill/>
        </p:spPr>
        <p:txBody>
          <a:bodyPr wrap="square" rtlCol="0">
            <a:spAutoFit/>
          </a:bodyPr>
          <a:lstStyle/>
          <a:p>
            <a:pPr algn="ctr"/>
            <a:r>
              <a:rPr lang="en-US" altLang="ko-KR" sz="1600" b="1" dirty="0" smtClean="0">
                <a:solidFill>
                  <a:schemeClr val="accent3"/>
                </a:solidFill>
                <a:cs typeface="Arial" pitchFamily="34" charset="0"/>
              </a:rPr>
              <a:t>Databases</a:t>
            </a:r>
            <a:endParaRPr lang="ko-KR" altLang="en-US" sz="1600" b="1" dirty="0">
              <a:solidFill>
                <a:schemeClr val="accent3"/>
              </a:solidFill>
              <a:cs typeface="Arial" pitchFamily="34" charset="0"/>
            </a:endParaRPr>
          </a:p>
        </p:txBody>
      </p:sp>
      <p:sp>
        <p:nvSpPr>
          <p:cNvPr id="33" name="Trapezoid 3">
            <a:extLst>
              <a:ext uri="{FF2B5EF4-FFF2-40B4-BE49-F238E27FC236}">
                <a16:creationId xmlns="" xmlns:a16="http://schemas.microsoft.com/office/drawing/2014/main" id="{654E3B97-8800-499A-9032-A8EA301D2C0A}"/>
              </a:ext>
            </a:extLst>
          </p:cNvPr>
          <p:cNvSpPr>
            <a:spLocks noChangeAspect="1"/>
          </p:cNvSpPr>
          <p:nvPr/>
        </p:nvSpPr>
        <p:spPr>
          <a:xfrm>
            <a:off x="9567906" y="1571702"/>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Oval 2">
            <a:extLst>
              <a:ext uri="{FF2B5EF4-FFF2-40B4-BE49-F238E27FC236}">
                <a16:creationId xmlns="" xmlns:a16="http://schemas.microsoft.com/office/drawing/2014/main" id="{6A6EE742-DFD9-4EFE-BCF6-826EF052264B}"/>
              </a:ext>
            </a:extLst>
          </p:cNvPr>
          <p:cNvSpPr>
            <a:spLocks noChangeAspect="1"/>
          </p:cNvSpPr>
          <p:nvPr/>
        </p:nvSpPr>
        <p:spPr>
          <a:xfrm>
            <a:off x="4703115" y="1676680"/>
            <a:ext cx="401521" cy="310258"/>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5" name="Rounded Rectangle 1">
            <a:extLst>
              <a:ext uri="{FF2B5EF4-FFF2-40B4-BE49-F238E27FC236}">
                <a16:creationId xmlns="" xmlns:a16="http://schemas.microsoft.com/office/drawing/2014/main" id="{A18004FE-7D46-4404-80B2-3DB44EEA25DE}"/>
              </a:ext>
            </a:extLst>
          </p:cNvPr>
          <p:cNvSpPr>
            <a:spLocks noChangeAspect="1"/>
          </p:cNvSpPr>
          <p:nvPr/>
        </p:nvSpPr>
        <p:spPr>
          <a:xfrm rot="2648398">
            <a:off x="2385952" y="5628227"/>
            <a:ext cx="189508"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6" name="Freeform 20">
            <a:extLst>
              <a:ext uri="{FF2B5EF4-FFF2-40B4-BE49-F238E27FC236}">
                <a16:creationId xmlns="" xmlns:a16="http://schemas.microsoft.com/office/drawing/2014/main" id="{0C163420-6113-4E4F-B411-685803009750}"/>
              </a:ext>
            </a:extLst>
          </p:cNvPr>
          <p:cNvSpPr>
            <a:spLocks noChangeAspect="1"/>
          </p:cNvSpPr>
          <p:nvPr/>
        </p:nvSpPr>
        <p:spPr>
          <a:xfrm flipH="1">
            <a:off x="7138678" y="5677525"/>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37" name="Audio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6099832"/>
      </p:ext>
    </p:extLst>
  </p:cSld>
  <p:clrMapOvr>
    <a:masterClrMapping/>
  </p:clrMapOvr>
  <mc:AlternateContent xmlns:mc="http://schemas.openxmlformats.org/markup-compatibility/2006" xmlns:p14="http://schemas.microsoft.com/office/powerpoint/2010/main">
    <mc:Choice Requires="p14">
      <p:transition spd="slow" p14:dur="2000" advTm="1958"/>
    </mc:Choice>
    <mc:Fallback xmlns="">
      <p:transition spd="slow" advTm="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278885" y="-173718"/>
            <a:ext cx="2339832" cy="4691270"/>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36" y="1983971"/>
            <a:ext cx="1918970" cy="861004"/>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6809" y="1201393"/>
            <a:ext cx="3814544" cy="2152334"/>
          </a:xfrm>
          <a:prstGeom prst="rect">
            <a:avLst/>
          </a:prstGeom>
        </p:spPr>
      </p:pic>
      <p:grpSp>
        <p:nvGrpSpPr>
          <p:cNvPr id="3" name="Group 2">
            <a:extLst>
              <a:ext uri="{FF2B5EF4-FFF2-40B4-BE49-F238E27FC236}">
                <a16:creationId xmlns="" xmlns:a16="http://schemas.microsoft.com/office/drawing/2014/main" id="{D08CDC47-4F80-49AA-B0A9-28F6155566C2}"/>
              </a:ext>
            </a:extLst>
          </p:cNvPr>
          <p:cNvGrpSpPr/>
          <p:nvPr/>
        </p:nvGrpSpPr>
        <p:grpSpPr>
          <a:xfrm>
            <a:off x="-38055" y="965257"/>
            <a:ext cx="2250926" cy="5702739"/>
            <a:chOff x="8501432" y="77155"/>
            <a:chExt cx="2685350" cy="6803354"/>
          </a:xfrm>
        </p:grpSpPr>
        <p:sp>
          <p:nvSpPr>
            <p:cNvPr id="4"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5"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7"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8"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9"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10"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11"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2"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3"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4"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5"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6"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7"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8"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9"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0" name="Group 19">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32"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3"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4"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5"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36"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7"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1"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2"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4"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5"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6"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7"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8"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9"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0"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1"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3881" y="2284004"/>
            <a:ext cx="4094944" cy="2335882"/>
          </a:xfrm>
          <a:prstGeom prst="rect">
            <a:avLst/>
          </a:prstGeom>
        </p:spPr>
      </p:pic>
      <p:sp>
        <p:nvSpPr>
          <p:cNvPr id="38" name="Text Placeholder 4">
            <a:extLst>
              <a:ext uri="{FF2B5EF4-FFF2-40B4-BE49-F238E27FC236}">
                <a16:creationId xmlns="" xmlns:a16="http://schemas.microsoft.com/office/drawing/2014/main" id="{BD95EDA5-062F-4B22-87D2-BADB8B007B29}"/>
              </a:ext>
            </a:extLst>
          </p:cNvPr>
          <p:cNvSpPr>
            <a:spLocks noGrp="1"/>
          </p:cNvSpPr>
          <p:nvPr>
            <p:ph type="body" sz="quarter" idx="10"/>
          </p:nvPr>
        </p:nvSpPr>
        <p:spPr>
          <a:xfrm>
            <a:off x="323529" y="254700"/>
            <a:ext cx="11573197" cy="724247"/>
          </a:xfrm>
        </p:spPr>
        <p:txBody>
          <a:bodyPr/>
          <a:lstStyle/>
          <a:p>
            <a:r>
              <a:rPr lang="en-US" sz="3600" b="1" u="sng" dirty="0" smtClean="0">
                <a:solidFill>
                  <a:schemeClr val="tx1"/>
                </a:solidFill>
              </a:rPr>
              <a:t>Some MOU Screenshots</a:t>
            </a:r>
            <a:endParaRPr lang="en-US" sz="3600" b="1" u="sng" dirty="0">
              <a:solidFill>
                <a:schemeClr val="tx1"/>
              </a:solidFill>
            </a:endParaRP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8069148" y="2801520"/>
            <a:ext cx="2560523" cy="4890052"/>
          </a:xfrm>
          <a:prstGeom prst="rect">
            <a:avLst/>
          </a:prstGeom>
        </p:spPr>
      </p:pic>
      <p:sp>
        <p:nvSpPr>
          <p:cNvPr id="46" name="TextBox 45"/>
          <p:cNvSpPr txBox="1"/>
          <p:nvPr/>
        </p:nvSpPr>
        <p:spPr>
          <a:xfrm>
            <a:off x="2863269" y="1160515"/>
            <a:ext cx="3377848" cy="369332"/>
          </a:xfrm>
          <a:prstGeom prst="rect">
            <a:avLst/>
          </a:prstGeom>
          <a:noFill/>
        </p:spPr>
        <p:txBody>
          <a:bodyPr wrap="none" rtlCol="0">
            <a:spAutoFit/>
          </a:bodyPr>
          <a:lstStyle/>
          <a:p>
            <a:r>
              <a:rPr lang="en-US" b="1" dirty="0" err="1" smtClean="0"/>
              <a:t>Govt</a:t>
            </a:r>
            <a:r>
              <a:rPr lang="en-US" b="1" dirty="0" smtClean="0"/>
              <a:t> Girls Polytechnic MEZA</a:t>
            </a:r>
            <a:endParaRPr lang="en-US" b="1" dirty="0"/>
          </a:p>
        </p:txBody>
      </p:sp>
      <p:sp>
        <p:nvSpPr>
          <p:cNvPr id="47" name="TextBox 46"/>
          <p:cNvSpPr txBox="1"/>
          <p:nvPr/>
        </p:nvSpPr>
        <p:spPr>
          <a:xfrm>
            <a:off x="7375577" y="1074379"/>
            <a:ext cx="4211409" cy="369332"/>
          </a:xfrm>
          <a:prstGeom prst="rect">
            <a:avLst/>
          </a:prstGeom>
          <a:noFill/>
        </p:spPr>
        <p:txBody>
          <a:bodyPr wrap="none" rtlCol="0">
            <a:spAutoFit/>
          </a:bodyPr>
          <a:lstStyle/>
          <a:p>
            <a:r>
              <a:rPr lang="en-US" b="1" dirty="0" smtClean="0"/>
              <a:t>KM. </a:t>
            </a:r>
            <a:r>
              <a:rPr lang="en-US" b="1" dirty="0" err="1" smtClean="0"/>
              <a:t>Govt</a:t>
            </a:r>
            <a:r>
              <a:rPr lang="en-US" b="1" dirty="0" smtClean="0"/>
              <a:t> Girls Polytechnic </a:t>
            </a:r>
            <a:r>
              <a:rPr lang="en-US" b="1" dirty="0" err="1" smtClean="0"/>
              <a:t>Badalpur</a:t>
            </a:r>
            <a:endParaRPr lang="en-US" b="1" dirty="0"/>
          </a:p>
        </p:txBody>
      </p:sp>
      <p:sp>
        <p:nvSpPr>
          <p:cNvPr id="48" name="TextBox 47"/>
          <p:cNvSpPr txBox="1"/>
          <p:nvPr/>
        </p:nvSpPr>
        <p:spPr>
          <a:xfrm>
            <a:off x="5188997" y="2280311"/>
            <a:ext cx="2322111" cy="369332"/>
          </a:xfrm>
          <a:prstGeom prst="rect">
            <a:avLst/>
          </a:prstGeom>
          <a:noFill/>
        </p:spPr>
        <p:txBody>
          <a:bodyPr wrap="none" rtlCol="0">
            <a:spAutoFit/>
          </a:bodyPr>
          <a:lstStyle/>
          <a:p>
            <a:r>
              <a:rPr lang="en-US" b="1" dirty="0" smtClean="0"/>
              <a:t>JLNP Mahmudabad</a:t>
            </a:r>
            <a:endParaRPr lang="en-US" b="1" dirty="0"/>
          </a:p>
        </p:txBody>
      </p:sp>
      <p:sp>
        <p:nvSpPr>
          <p:cNvPr id="49" name="TextBox 48"/>
          <p:cNvSpPr txBox="1"/>
          <p:nvPr/>
        </p:nvSpPr>
        <p:spPr>
          <a:xfrm>
            <a:off x="8203829" y="3930187"/>
            <a:ext cx="2877711" cy="369332"/>
          </a:xfrm>
          <a:prstGeom prst="rect">
            <a:avLst/>
          </a:prstGeom>
          <a:noFill/>
        </p:spPr>
        <p:txBody>
          <a:bodyPr wrap="none" rtlCol="0">
            <a:spAutoFit/>
          </a:bodyPr>
          <a:lstStyle/>
          <a:p>
            <a:r>
              <a:rPr lang="en-US" b="1" dirty="0" smtClean="0"/>
              <a:t>CMS Polytechnic Meerut</a:t>
            </a:r>
            <a:endParaRPr lang="en-US" b="1"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2850" y="4021702"/>
            <a:ext cx="4308267" cy="2505106"/>
          </a:xfrm>
          <a:prstGeom prst="rect">
            <a:avLst/>
          </a:prstGeom>
        </p:spPr>
      </p:pic>
      <p:sp>
        <p:nvSpPr>
          <p:cNvPr id="51" name="TextBox 50"/>
          <p:cNvSpPr txBox="1"/>
          <p:nvPr/>
        </p:nvSpPr>
        <p:spPr>
          <a:xfrm>
            <a:off x="2313317" y="3976571"/>
            <a:ext cx="3561616" cy="369332"/>
          </a:xfrm>
          <a:prstGeom prst="rect">
            <a:avLst/>
          </a:prstGeom>
          <a:noFill/>
        </p:spPr>
        <p:txBody>
          <a:bodyPr wrap="none" rtlCol="0">
            <a:spAutoFit/>
          </a:bodyPr>
          <a:lstStyle/>
          <a:p>
            <a:r>
              <a:rPr lang="en-US" b="1" dirty="0" smtClean="0"/>
              <a:t>Gov’t Girls Polytechnic </a:t>
            </a:r>
            <a:r>
              <a:rPr lang="en-US" b="1" dirty="0" err="1" smtClean="0"/>
              <a:t>Amethi</a:t>
            </a:r>
            <a:endParaRPr lang="en-US" b="1" dirty="0"/>
          </a:p>
        </p:txBody>
      </p:sp>
      <p:grpSp>
        <p:nvGrpSpPr>
          <p:cNvPr id="52" name="Group 51">
            <a:extLst>
              <a:ext uri="{FF2B5EF4-FFF2-40B4-BE49-F238E27FC236}">
                <a16:creationId xmlns="" xmlns:a16="http://schemas.microsoft.com/office/drawing/2014/main" id="{E3EF9808-C6AD-4138-B7CA-F72ECE537A8C}"/>
              </a:ext>
            </a:extLst>
          </p:cNvPr>
          <p:cNvGrpSpPr/>
          <p:nvPr/>
        </p:nvGrpSpPr>
        <p:grpSpPr>
          <a:xfrm>
            <a:off x="1598961" y="-56726"/>
            <a:ext cx="1528396" cy="1015963"/>
            <a:chOff x="1569022" y="1657523"/>
            <a:chExt cx="5617573" cy="5088315"/>
          </a:xfrm>
        </p:grpSpPr>
        <p:sp>
          <p:nvSpPr>
            <p:cNvPr id="53"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4"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55"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56"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57"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58"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59"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60"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61"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62"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63"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64"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65"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66"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67"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68"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1238145"/>
      </p:ext>
    </p:extLst>
  </p:cSld>
  <p:clrMapOvr>
    <a:masterClrMapping/>
  </p:clrMapOvr>
  <mc:AlternateContent xmlns:mc="http://schemas.openxmlformats.org/markup-compatibility/2006" xmlns:p14="http://schemas.microsoft.com/office/powerpoint/2010/main">
    <mc:Choice Requires="p14">
      <p:transition spd="slow" p14:dur="2000" advTm="2913"/>
    </mc:Choice>
    <mc:Fallback xmlns="">
      <p:transition spd="slow" advTm="2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D95EDA5-062F-4B22-87D2-BADB8B007B29}"/>
              </a:ext>
            </a:extLst>
          </p:cNvPr>
          <p:cNvSpPr>
            <a:spLocks noGrp="1"/>
          </p:cNvSpPr>
          <p:nvPr>
            <p:ph type="body" sz="quarter" idx="10"/>
          </p:nvPr>
        </p:nvSpPr>
        <p:spPr>
          <a:xfrm>
            <a:off x="827105" y="400472"/>
            <a:ext cx="11573197" cy="724247"/>
          </a:xfrm>
        </p:spPr>
        <p:txBody>
          <a:bodyPr/>
          <a:lstStyle/>
          <a:p>
            <a:r>
              <a:rPr lang="en-US" dirty="0">
                <a:solidFill>
                  <a:schemeClr val="tx1"/>
                </a:solidFill>
              </a:rPr>
              <a:t>Our </a:t>
            </a:r>
            <a:r>
              <a:rPr lang="en-US" dirty="0" smtClean="0">
                <a:solidFill>
                  <a:schemeClr val="tx1"/>
                </a:solidFill>
              </a:rPr>
              <a:t>Placement Record 2019</a:t>
            </a:r>
            <a:endParaRPr lang="en-US" dirty="0">
              <a:solidFill>
                <a:schemeClr val="tx1"/>
              </a:solidFill>
            </a:endParaRPr>
          </a:p>
        </p:txBody>
      </p:sp>
      <p:sp>
        <p:nvSpPr>
          <p:cNvPr id="32" name="Content Placeholder 4">
            <a:extLst>
              <a:ext uri="{FF2B5EF4-FFF2-40B4-BE49-F238E27FC236}">
                <a16:creationId xmlns="" xmlns:a16="http://schemas.microsoft.com/office/drawing/2014/main" id="{029AF10C-8AB1-4293-9819-F566471FCC27}"/>
              </a:ext>
            </a:extLst>
          </p:cNvPr>
          <p:cNvSpPr txBox="1">
            <a:spLocks/>
          </p:cNvSpPr>
          <p:nvPr/>
        </p:nvSpPr>
        <p:spPr>
          <a:xfrm>
            <a:off x="1034596" y="4943920"/>
            <a:ext cx="2499912" cy="280794"/>
          </a:xfrm>
          <a:prstGeom prst="rect">
            <a:avLst/>
          </a:prstGeom>
          <a:noFill/>
        </p:spPr>
        <p:txBody>
          <a:bodyPr anchor="ctr"/>
          <a:lstStyle>
            <a:lvl1pPr marL="0" indent="0" algn="ctr" defTabSz="914400" rtl="0" eaLnBrk="1" latinLnBrk="1" hangingPunct="1">
              <a:spcBef>
                <a:spcPct val="20000"/>
              </a:spcBef>
              <a:buFont typeface="Arial" pitchFamily="34" charset="0"/>
              <a:buNone/>
              <a:defRPr sz="12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ko-KR" dirty="0"/>
              <a:t>DIRECTOR</a:t>
            </a:r>
            <a:endParaRPr lang="ko-KR" altLang="en-US" dirty="0"/>
          </a:p>
        </p:txBody>
      </p:sp>
      <p:sp>
        <p:nvSpPr>
          <p:cNvPr id="33" name="TextBox 32">
            <a:extLst>
              <a:ext uri="{FF2B5EF4-FFF2-40B4-BE49-F238E27FC236}">
                <a16:creationId xmlns="" xmlns:a16="http://schemas.microsoft.com/office/drawing/2014/main" id="{D07D6167-04AD-4380-8845-26E40C78215C}"/>
              </a:ext>
            </a:extLst>
          </p:cNvPr>
          <p:cNvSpPr txBox="1"/>
          <p:nvPr/>
        </p:nvSpPr>
        <p:spPr>
          <a:xfrm>
            <a:off x="1740876" y="5475496"/>
            <a:ext cx="1869593" cy="461665"/>
          </a:xfrm>
          <a:prstGeom prst="rect">
            <a:avLst/>
          </a:prstGeom>
          <a:noFill/>
        </p:spPr>
        <p:txBody>
          <a:bodyPr wrap="square" rtlCol="0">
            <a:spAutoFit/>
          </a:bodyPr>
          <a:lstStyle/>
          <a:p>
            <a:pPr algn="r"/>
            <a:r>
              <a:rPr lang="en-US" altLang="ko-KR" sz="1200" dirty="0">
                <a:solidFill>
                  <a:schemeClr val="bg1"/>
                </a:solidFill>
              </a:rPr>
              <a:t>Easy to change colors, photos and Text.</a:t>
            </a:r>
            <a:r>
              <a:rPr lang="ko-KR" altLang="en-US" sz="1200" dirty="0">
                <a:solidFill>
                  <a:schemeClr val="bg1"/>
                </a:solidFill>
              </a:rPr>
              <a:t> </a:t>
            </a:r>
            <a:endParaRPr lang="ko-KR" altLang="en-US" sz="1200" dirty="0">
              <a:solidFill>
                <a:schemeClr val="bg1"/>
              </a:solidFill>
              <a:cs typeface="Arial"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82" y="1541279"/>
            <a:ext cx="4105689" cy="53167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471" y="1541278"/>
            <a:ext cx="3933411" cy="531672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882" y="1541279"/>
            <a:ext cx="4137118" cy="5316720"/>
          </a:xfrm>
          <a:prstGeom prst="rect">
            <a:avLst/>
          </a:prstGeom>
        </p:spPr>
      </p:pic>
      <p:grpSp>
        <p:nvGrpSpPr>
          <p:cNvPr id="26" name="Group 25">
            <a:extLst>
              <a:ext uri="{FF2B5EF4-FFF2-40B4-BE49-F238E27FC236}">
                <a16:creationId xmlns="" xmlns:a16="http://schemas.microsoft.com/office/drawing/2014/main" id="{E3EF9808-C6AD-4138-B7CA-F72ECE537A8C}"/>
              </a:ext>
            </a:extLst>
          </p:cNvPr>
          <p:cNvGrpSpPr/>
          <p:nvPr/>
        </p:nvGrpSpPr>
        <p:grpSpPr>
          <a:xfrm>
            <a:off x="335406" y="26267"/>
            <a:ext cx="1919497" cy="1224495"/>
            <a:chOff x="1569022" y="1657523"/>
            <a:chExt cx="5617573" cy="5088315"/>
          </a:xfrm>
        </p:grpSpPr>
        <p:sp>
          <p:nvSpPr>
            <p:cNvPr id="27"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28"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29"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30"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34"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35"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36"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37"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38"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39"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40"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41"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42"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43"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44"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45"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0000714"/>
      </p:ext>
    </p:extLst>
  </p:cSld>
  <p:clrMapOvr>
    <a:masterClrMapping/>
  </p:clrMapOvr>
  <mc:AlternateContent xmlns:mc="http://schemas.openxmlformats.org/markup-compatibility/2006" xmlns:p14="http://schemas.microsoft.com/office/powerpoint/2010/main">
    <mc:Choice Requires="p14">
      <p:transition spd="slow" p14:dur="2000" advTm="2780"/>
    </mc:Choice>
    <mc:Fallback xmlns="">
      <p:transition spd="slow" advTm="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 Same Side Corner Rectangle 11">
            <a:extLst>
              <a:ext uri="{FF2B5EF4-FFF2-40B4-BE49-F238E27FC236}">
                <a16:creationId xmlns="" xmlns:a16="http://schemas.microsoft.com/office/drawing/2014/main" id="{67163DA5-F877-4786-A370-82C0614B4B20}"/>
              </a:ext>
            </a:extLst>
          </p:cNvPr>
          <p:cNvSpPr/>
          <p:nvPr/>
        </p:nvSpPr>
        <p:spPr>
          <a:xfrm rot="9900000">
            <a:off x="4657604" y="4875098"/>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 xmlns:a16="http://schemas.microsoft.com/office/drawing/2014/main" id="{615BFA87-4272-4FC4-B608-25BEE57B727D}"/>
              </a:ext>
            </a:extLst>
          </p:cNvPr>
          <p:cNvSpPr>
            <a:spLocks noChangeAspect="1"/>
          </p:cNvSpPr>
          <p:nvPr/>
        </p:nvSpPr>
        <p:spPr>
          <a:xfrm>
            <a:off x="7225920" y="2126403"/>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 xmlns:a16="http://schemas.microsoft.com/office/drawing/2014/main" id="{25B93791-7D1F-45A5-BE85-D72735BA928C}"/>
              </a:ext>
            </a:extLst>
          </p:cNvPr>
          <p:cNvSpPr>
            <a:spLocks noChangeAspect="1"/>
          </p:cNvSpPr>
          <p:nvPr/>
        </p:nvSpPr>
        <p:spPr>
          <a:xfrm rot="2648398">
            <a:off x="4706110" y="218162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3" name="Oval 7">
            <a:extLst>
              <a:ext uri="{FF2B5EF4-FFF2-40B4-BE49-F238E27FC236}">
                <a16:creationId xmlns="" xmlns:a16="http://schemas.microsoft.com/office/drawing/2014/main" id="{62428D5C-430B-4802-90BB-8D74E3D8B7BD}"/>
              </a:ext>
            </a:extLst>
          </p:cNvPr>
          <p:cNvSpPr/>
          <p:nvPr/>
        </p:nvSpPr>
        <p:spPr>
          <a:xfrm>
            <a:off x="7262428" y="4871090"/>
            <a:ext cx="423269" cy="4232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43">
            <a:extLst>
              <a:ext uri="{FF2B5EF4-FFF2-40B4-BE49-F238E27FC236}">
                <a16:creationId xmlns="" xmlns:a16="http://schemas.microsoft.com/office/drawing/2014/main" id="{48B9B5ED-AF5B-4EEE-AD74-68DADAC85B6E}"/>
              </a:ext>
            </a:extLst>
          </p:cNvPr>
          <p:cNvSpPr txBox="1"/>
          <p:nvPr/>
        </p:nvSpPr>
        <p:spPr>
          <a:xfrm rot="18900000">
            <a:off x="6294950" y="2825839"/>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5" name="TextBox 44">
            <a:extLst>
              <a:ext uri="{FF2B5EF4-FFF2-40B4-BE49-F238E27FC236}">
                <a16:creationId xmlns="" xmlns:a16="http://schemas.microsoft.com/office/drawing/2014/main" id="{49B5DA67-B904-4B7B-B89F-544B1B233DCB}"/>
              </a:ext>
            </a:extLst>
          </p:cNvPr>
          <p:cNvSpPr txBox="1"/>
          <p:nvPr/>
        </p:nvSpPr>
        <p:spPr>
          <a:xfrm rot="2700000">
            <a:off x="4753472" y="2745558"/>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6" name="TextBox 45">
            <a:extLst>
              <a:ext uri="{FF2B5EF4-FFF2-40B4-BE49-F238E27FC236}">
                <a16:creationId xmlns="" xmlns:a16="http://schemas.microsoft.com/office/drawing/2014/main" id="{BC701505-A358-48B3-9E73-A2ECEFDBDD6F}"/>
              </a:ext>
            </a:extLst>
          </p:cNvPr>
          <p:cNvSpPr txBox="1"/>
          <p:nvPr/>
        </p:nvSpPr>
        <p:spPr>
          <a:xfrm rot="18900000">
            <a:off x="4810887" y="4330610"/>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sp>
        <p:nvSpPr>
          <p:cNvPr id="47" name="TextBox 46">
            <a:extLst>
              <a:ext uri="{FF2B5EF4-FFF2-40B4-BE49-F238E27FC236}">
                <a16:creationId xmlns="" xmlns:a16="http://schemas.microsoft.com/office/drawing/2014/main" id="{55CC7DBC-441F-4D3A-982E-17C1F6870F1E}"/>
              </a:ext>
            </a:extLst>
          </p:cNvPr>
          <p:cNvSpPr txBox="1"/>
          <p:nvPr/>
        </p:nvSpPr>
        <p:spPr>
          <a:xfrm rot="2700000">
            <a:off x="6356181" y="4314011"/>
            <a:ext cx="1097280" cy="338554"/>
          </a:xfrm>
          <a:prstGeom prst="rect">
            <a:avLst/>
          </a:prstGeom>
          <a:noFill/>
        </p:spPr>
        <p:txBody>
          <a:bodyPr wrap="square" rtlCol="0">
            <a:spAutoFit/>
          </a:bodyPr>
          <a:lstStyle/>
          <a:p>
            <a:pPr algn="ctr"/>
            <a:r>
              <a:rPr lang="en-US" altLang="ko-KR" sz="1600" b="1" dirty="0">
                <a:solidFill>
                  <a:schemeClr val="bg1"/>
                </a:solidFill>
              </a:rPr>
              <a:t>Add Text</a:t>
            </a:r>
            <a:endParaRPr lang="ko-KR" altLang="en-US" sz="1600" b="1"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2" y="-2366"/>
            <a:ext cx="3916994" cy="35965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896" y="-2366"/>
            <a:ext cx="4455215" cy="359414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1111" y="39881"/>
            <a:ext cx="3800889" cy="355426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502760"/>
            <a:ext cx="3935895" cy="335524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895" y="3556590"/>
            <a:ext cx="4455215" cy="3301410"/>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8344" y="3594148"/>
            <a:ext cx="3893655" cy="326385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901301"/>
      </p:ext>
    </p:extLst>
  </p:cSld>
  <p:clrMapOvr>
    <a:masterClrMapping/>
  </p:clrMapOvr>
  <mc:AlternateContent xmlns:mc="http://schemas.openxmlformats.org/markup-compatibility/2006" xmlns:p14="http://schemas.microsoft.com/office/powerpoint/2010/main">
    <mc:Choice Requires="p14">
      <p:transition spd="slow" p14:dur="2000" advTm="2513"/>
    </mc:Choice>
    <mc:Fallback xmlns="">
      <p:transition spd="slow" advTm="2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E3EF9808-C6AD-4138-B7CA-F72ECE537A8C}"/>
              </a:ext>
            </a:extLst>
          </p:cNvPr>
          <p:cNvGrpSpPr/>
          <p:nvPr/>
        </p:nvGrpSpPr>
        <p:grpSpPr>
          <a:xfrm>
            <a:off x="587194" y="26267"/>
            <a:ext cx="1919497" cy="1224495"/>
            <a:chOff x="1569022" y="1657523"/>
            <a:chExt cx="5617573" cy="5088315"/>
          </a:xfrm>
        </p:grpSpPr>
        <p:sp>
          <p:nvSpPr>
            <p:cNvPr id="8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94"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317430" y="267952"/>
            <a:ext cx="10158946" cy="724247"/>
          </a:xfrm>
          <a:prstGeom prst="rect">
            <a:avLst/>
          </a:prstGeom>
        </p:spPr>
        <p:txBody>
          <a:bodyPr/>
          <a:lstStyle/>
          <a:p>
            <a:r>
              <a:rPr lang="en-US" sz="4400" dirty="0" smtClean="0"/>
              <a:t>Our Summer Training </a:t>
            </a:r>
            <a:r>
              <a:rPr lang="en-US" sz="4400" dirty="0"/>
              <a:t>Crowd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0991"/>
            <a:ext cx="6122504" cy="53870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504" y="1470991"/>
            <a:ext cx="6069496" cy="538700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slow" p14:dur="2000" advTm="2654"/>
    </mc:Choice>
    <mc:Fallback xmlns="">
      <p:transition spd="slow" advTm="2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0074"/>
            <a:ext cx="6122504" cy="62579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503" y="600073"/>
            <a:ext cx="6069497" cy="625792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2640033"/>
      </p:ext>
    </p:extLst>
  </p:cSld>
  <p:clrMapOvr>
    <a:masterClrMapping/>
  </p:clrMapOvr>
  <mc:AlternateContent xmlns:mc="http://schemas.openxmlformats.org/markup-compatibility/2006" xmlns:p14="http://schemas.microsoft.com/office/powerpoint/2010/main">
    <mc:Choice Requires="p14">
      <p:transition spd="slow" p14:dur="2000" advTm="2147"/>
    </mc:Choice>
    <mc:Fallback xmlns="">
      <p:transition spd="slow" advTm="2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317430" y="400472"/>
            <a:ext cx="10887810" cy="724247"/>
          </a:xfrm>
          <a:prstGeom prst="rect">
            <a:avLst/>
          </a:prstGeom>
        </p:spPr>
        <p:txBody>
          <a:bodyPr/>
          <a:lstStyle/>
          <a:p>
            <a:r>
              <a:rPr lang="en-US" sz="4400" dirty="0" smtClean="0"/>
              <a:t>Our Apprenticeship Training </a:t>
            </a:r>
            <a:r>
              <a:rPr lang="en-US" sz="4400" dirty="0"/>
              <a:t>Crowd 2019</a:t>
            </a:r>
          </a:p>
        </p:txBody>
      </p:sp>
      <p:grpSp>
        <p:nvGrpSpPr>
          <p:cNvPr id="4" name="Group 3">
            <a:extLst>
              <a:ext uri="{FF2B5EF4-FFF2-40B4-BE49-F238E27FC236}">
                <a16:creationId xmlns="" xmlns:a16="http://schemas.microsoft.com/office/drawing/2014/main" id="{E3EF9808-C6AD-4138-B7CA-F72ECE537A8C}"/>
              </a:ext>
            </a:extLst>
          </p:cNvPr>
          <p:cNvGrpSpPr/>
          <p:nvPr/>
        </p:nvGrpSpPr>
        <p:grpSpPr>
          <a:xfrm>
            <a:off x="-154918" y="26267"/>
            <a:ext cx="1919497" cy="1224495"/>
            <a:chOff x="1569022" y="1657523"/>
            <a:chExt cx="5617573" cy="5088315"/>
          </a:xfrm>
        </p:grpSpPr>
        <p:sp>
          <p:nvSpPr>
            <p:cNvPr id="5"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6"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7"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9"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10"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1"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3"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4"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5"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7"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8"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9"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20"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 y="1409700"/>
            <a:ext cx="6132237" cy="54483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757" y="1409284"/>
            <a:ext cx="6056243" cy="5461967"/>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3651723"/>
      </p:ext>
    </p:extLst>
  </p:cSld>
  <p:clrMapOvr>
    <a:masterClrMapping/>
  </p:clrMapOvr>
  <mc:AlternateContent xmlns:mc="http://schemas.openxmlformats.org/markup-compatibility/2006" xmlns:p14="http://schemas.microsoft.com/office/powerpoint/2010/main">
    <mc:Choice Requires="p14">
      <p:transition spd="slow" p14:dur="2000" advTm="3115"/>
    </mc:Choice>
    <mc:Fallback xmlns="">
      <p:transition spd="slow" advTm="3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7" y="3360810"/>
            <a:ext cx="12217318" cy="3497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 y="0"/>
            <a:ext cx="12187238" cy="408068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0050556"/>
      </p:ext>
    </p:extLst>
  </p:cSld>
  <p:clrMapOvr>
    <a:masterClrMapping/>
  </p:clrMapOvr>
  <mc:AlternateContent xmlns:mc="http://schemas.openxmlformats.org/markup-compatibility/2006" xmlns:p14="http://schemas.microsoft.com/office/powerpoint/2010/main">
    <mc:Choice Requires="p14">
      <p:transition spd="slow" p14:dur="2000" advTm="2412"/>
    </mc:Choice>
    <mc:Fallback xmlns="">
      <p:transition spd="slow" advTm="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99381" y="400472"/>
            <a:ext cx="11573197" cy="724247"/>
          </a:xfrm>
        </p:spPr>
        <p:txBody>
          <a:bodyPr/>
          <a:lstStyle/>
          <a:p>
            <a:r>
              <a:rPr lang="en-US" sz="4000" dirty="0" smtClean="0"/>
              <a:t>Current </a:t>
            </a:r>
            <a:r>
              <a:rPr lang="en-US" sz="4000" dirty="0"/>
              <a:t>Apprenticeship Training </a:t>
            </a:r>
            <a:r>
              <a:rPr lang="en-US" sz="4000" dirty="0" smtClean="0"/>
              <a:t>Crowd 2020-21</a:t>
            </a:r>
            <a:endParaRPr lang="en-US" sz="4000" dirty="0"/>
          </a:p>
        </p:txBody>
      </p:sp>
      <p:grpSp>
        <p:nvGrpSpPr>
          <p:cNvPr id="3" name="Group 2">
            <a:extLst>
              <a:ext uri="{FF2B5EF4-FFF2-40B4-BE49-F238E27FC236}">
                <a16:creationId xmlns="" xmlns:a16="http://schemas.microsoft.com/office/drawing/2014/main" id="{E3EF9808-C6AD-4138-B7CA-F72ECE537A8C}"/>
              </a:ext>
            </a:extLst>
          </p:cNvPr>
          <p:cNvGrpSpPr/>
          <p:nvPr/>
        </p:nvGrpSpPr>
        <p:grpSpPr>
          <a:xfrm>
            <a:off x="52794" y="211491"/>
            <a:ext cx="1403947" cy="968143"/>
            <a:chOff x="1569022" y="1657523"/>
            <a:chExt cx="5617573" cy="5088315"/>
          </a:xfrm>
        </p:grpSpPr>
        <p:sp>
          <p:nvSpPr>
            <p:cNvPr id="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6"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7"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9"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1"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5"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8"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19"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9634"/>
            <a:ext cx="5883965" cy="567836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3965" y="1179634"/>
            <a:ext cx="6308034" cy="5678366"/>
          </a:xfrm>
          <a:prstGeom prst="rect">
            <a:avLst/>
          </a:prstGeom>
        </p:spPr>
      </p:pic>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0700420"/>
      </p:ext>
    </p:extLst>
  </p:cSld>
  <p:clrMapOvr>
    <a:masterClrMapping/>
  </p:clrMapOvr>
  <mc:AlternateContent xmlns:mc="http://schemas.openxmlformats.org/markup-compatibility/2006" xmlns:p14="http://schemas.microsoft.com/office/powerpoint/2010/main">
    <mc:Choice Requires="p14">
      <p:transition spd="slow" p14:dur="2000" advTm="1997"/>
    </mc:Choice>
    <mc:Fallback xmlns="">
      <p:transition spd="slow" advTm="1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6162262"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262" y="-1"/>
            <a:ext cx="6029738" cy="300824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263" y="3008242"/>
            <a:ext cx="6029738" cy="384975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679774"/>
      </p:ext>
    </p:extLst>
  </p:cSld>
  <p:clrMapOvr>
    <a:masterClrMapping/>
  </p:clrMapOvr>
  <mc:AlternateContent xmlns:mc="http://schemas.openxmlformats.org/markup-compatibility/2006" xmlns:p14="http://schemas.microsoft.com/office/powerpoint/2010/main">
    <mc:Choice Requires="p14">
      <p:transition spd="slow" p14:dur="2000" advTm="1982"/>
    </mc:Choice>
    <mc:Fallback xmlns="">
      <p:transition spd="slow" advTm="1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993B75C5-9BDB-4B5F-AB3F-CB12A702F1F8}"/>
              </a:ext>
            </a:extLst>
          </p:cNvPr>
          <p:cNvSpPr txBox="1"/>
          <p:nvPr/>
        </p:nvSpPr>
        <p:spPr>
          <a:xfrm>
            <a:off x="7078414" y="865674"/>
            <a:ext cx="4941308" cy="3416320"/>
          </a:xfrm>
          <a:prstGeom prst="rect">
            <a:avLst/>
          </a:prstGeom>
          <a:noFill/>
        </p:spPr>
        <p:txBody>
          <a:bodyPr wrap="square" rtlCol="0">
            <a:spAutoFit/>
          </a:bodyPr>
          <a:lstStyle/>
          <a:p>
            <a:r>
              <a:rPr lang="en-US" dirty="0" err="1">
                <a:solidFill>
                  <a:schemeClr val="bg1"/>
                </a:solidFill>
              </a:rPr>
              <a:t>Mecatredz</a:t>
            </a:r>
            <a:r>
              <a:rPr lang="en-US" dirty="0">
                <a:solidFill>
                  <a:schemeClr val="bg1"/>
                </a:solidFill>
              </a:rPr>
              <a:t> Technology is an IT company registered by the Ministry of Corporate Affairs (MCA).Along with software delivery we also provide software </a:t>
            </a:r>
            <a:r>
              <a:rPr lang="en-US" dirty="0" err="1">
                <a:solidFill>
                  <a:schemeClr val="bg1"/>
                </a:solidFill>
              </a:rPr>
              <a:t>training.Every</a:t>
            </a:r>
            <a:r>
              <a:rPr lang="en-US" dirty="0">
                <a:solidFill>
                  <a:schemeClr val="bg1"/>
                </a:solidFill>
              </a:rPr>
              <a:t> year 1000+ trainees enter the software industry by </a:t>
            </a:r>
            <a:r>
              <a:rPr lang="en-US" dirty="0" err="1">
                <a:solidFill>
                  <a:schemeClr val="bg1"/>
                </a:solidFill>
              </a:rPr>
              <a:t>Mecatredz</a:t>
            </a:r>
            <a:r>
              <a:rPr lang="en-US" dirty="0">
                <a:solidFill>
                  <a:schemeClr val="bg1"/>
                </a:solidFill>
              </a:rPr>
              <a:t> .Our company has been invited for the diploma and </a:t>
            </a:r>
            <a:r>
              <a:rPr lang="en-US" dirty="0" err="1">
                <a:solidFill>
                  <a:schemeClr val="bg1"/>
                </a:solidFill>
              </a:rPr>
              <a:t>B.Tech</a:t>
            </a:r>
            <a:r>
              <a:rPr lang="en-US" dirty="0">
                <a:solidFill>
                  <a:schemeClr val="bg1"/>
                </a:solidFill>
              </a:rPr>
              <a:t> internship by AICTE </a:t>
            </a:r>
            <a:r>
              <a:rPr lang="en-US" dirty="0" err="1">
                <a:solidFill>
                  <a:schemeClr val="bg1"/>
                </a:solidFill>
              </a:rPr>
              <a:t>Dehli</a:t>
            </a:r>
            <a:r>
              <a:rPr lang="en-US" dirty="0">
                <a:solidFill>
                  <a:schemeClr val="bg1"/>
                </a:solidFill>
              </a:rPr>
              <a:t> </a:t>
            </a:r>
            <a:r>
              <a:rPr lang="en-US" dirty="0" err="1">
                <a:solidFill>
                  <a:schemeClr val="bg1"/>
                </a:solidFill>
              </a:rPr>
              <a:t>himself.Our</a:t>
            </a:r>
            <a:r>
              <a:rPr lang="en-US" dirty="0">
                <a:solidFill>
                  <a:schemeClr val="bg1"/>
                </a:solidFill>
              </a:rPr>
              <a:t> company has also done good </a:t>
            </a:r>
            <a:r>
              <a:rPr lang="en-US" dirty="0" err="1">
                <a:solidFill>
                  <a:schemeClr val="bg1"/>
                </a:solidFill>
              </a:rPr>
              <a:t>work.We</a:t>
            </a:r>
            <a:r>
              <a:rPr lang="en-US" dirty="0">
                <a:solidFill>
                  <a:schemeClr val="bg1"/>
                </a:solidFill>
              </a:rPr>
              <a:t> provide diplomas and some </a:t>
            </a:r>
            <a:r>
              <a:rPr lang="en-US" dirty="0" err="1">
                <a:solidFill>
                  <a:schemeClr val="bg1"/>
                </a:solidFill>
              </a:rPr>
              <a:t>B.Tech</a:t>
            </a:r>
            <a:r>
              <a:rPr lang="en-US" dirty="0">
                <a:solidFill>
                  <a:schemeClr val="bg1"/>
                </a:solidFill>
              </a:rPr>
              <a:t> Colleges in free of cost workshops all over the U.P. Our company is an </a:t>
            </a:r>
            <a:r>
              <a:rPr lang="en-US" b="1" dirty="0">
                <a:solidFill>
                  <a:schemeClr val="bg1"/>
                </a:solidFill>
              </a:rPr>
              <a:t>ISO </a:t>
            </a:r>
            <a:r>
              <a:rPr lang="en-US" b="1">
                <a:solidFill>
                  <a:schemeClr val="bg1"/>
                </a:solidFill>
              </a:rPr>
              <a:t>9001:2015 </a:t>
            </a:r>
            <a:r>
              <a:rPr lang="en-US" b="1" smtClean="0">
                <a:solidFill>
                  <a:schemeClr val="bg1"/>
                </a:solidFill>
              </a:rPr>
              <a:t>Certified</a:t>
            </a:r>
            <a:r>
              <a:rPr lang="en-US" dirty="0">
                <a:solidFill>
                  <a:schemeClr val="bg1"/>
                </a:solidFill>
              </a:rPr>
              <a:t> for good productivity .</a:t>
            </a:r>
            <a:r>
              <a:rPr lang="en-US" altLang="ko-KR" dirty="0" smtClean="0">
                <a:solidFill>
                  <a:schemeClr val="bg1"/>
                </a:solidFill>
                <a:ea typeface="FZShuTi" pitchFamily="2" charset="-122"/>
                <a:cs typeface="Arial" pitchFamily="34" charset="0"/>
              </a:rPr>
              <a:t>.</a:t>
            </a:r>
            <a:endParaRPr lang="en-US" altLang="ko-KR" dirty="0">
              <a:solidFill>
                <a:schemeClr val="bg1"/>
              </a:solidFill>
              <a:cs typeface="Arial" pitchFamily="34" charset="0"/>
            </a:endParaRPr>
          </a:p>
        </p:txBody>
      </p:sp>
      <p:sp>
        <p:nvSpPr>
          <p:cNvPr id="6" name="TextBox 5">
            <a:extLst>
              <a:ext uri="{FF2B5EF4-FFF2-40B4-BE49-F238E27FC236}">
                <a16:creationId xmlns="" xmlns:a16="http://schemas.microsoft.com/office/drawing/2014/main" id="{95E3BD7D-EEC6-41FC-867D-95F2B71346B3}"/>
              </a:ext>
            </a:extLst>
          </p:cNvPr>
          <p:cNvSpPr txBox="1"/>
          <p:nvPr/>
        </p:nvSpPr>
        <p:spPr>
          <a:xfrm>
            <a:off x="6102987" y="858606"/>
            <a:ext cx="98110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9" name="TextBox 18">
            <a:extLst>
              <a:ext uri="{FF2B5EF4-FFF2-40B4-BE49-F238E27FC236}">
                <a16:creationId xmlns="" xmlns:a16="http://schemas.microsoft.com/office/drawing/2014/main" id="{042C12F7-AE9B-40D2-A6C4-2F1B6BC860EE}"/>
              </a:ext>
            </a:extLst>
          </p:cNvPr>
          <p:cNvSpPr txBox="1"/>
          <p:nvPr/>
        </p:nvSpPr>
        <p:spPr>
          <a:xfrm>
            <a:off x="1737215" y="624113"/>
            <a:ext cx="3722681" cy="1754326"/>
          </a:xfrm>
          <a:prstGeom prst="rect">
            <a:avLst/>
          </a:prstGeom>
          <a:noFill/>
        </p:spPr>
        <p:txBody>
          <a:bodyPr wrap="square" rtlCol="0" anchor="ctr">
            <a:spAutoFit/>
          </a:bodyPr>
          <a:lstStyle/>
          <a:p>
            <a:pPr algn="r"/>
            <a:r>
              <a:rPr lang="en-US" altLang="ko-KR" sz="5400" dirty="0" smtClean="0">
                <a:solidFill>
                  <a:schemeClr val="bg1"/>
                </a:solidFill>
                <a:latin typeface="+mj-lt"/>
                <a:cs typeface="Arial" pitchFamily="34" charset="0"/>
              </a:rPr>
              <a:t>ABOUT COMPANY</a:t>
            </a:r>
            <a:endParaRPr lang="en-US" altLang="ko-KR" sz="5400" dirty="0">
              <a:solidFill>
                <a:schemeClr val="bg1"/>
              </a:solidFill>
              <a:latin typeface="+mj-lt"/>
              <a:cs typeface="Arial"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4062513"/>
      </p:ext>
    </p:extLst>
  </p:cSld>
  <p:clrMapOvr>
    <a:masterClrMapping/>
  </p:clrMapOvr>
  <mc:AlternateContent xmlns:mc="http://schemas.openxmlformats.org/markup-compatibility/2006" xmlns:p14="http://schemas.microsoft.com/office/powerpoint/2010/main">
    <mc:Choice Requires="p14">
      <p:transition spd="slow" p14:dur="2000" advTm="3076"/>
    </mc:Choice>
    <mc:Fallback xmlns="">
      <p:transition spd="slow" advTm="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5E82544C-5535-455B-9961-FD87736E60CD}"/>
              </a:ext>
            </a:extLst>
          </p:cNvPr>
          <p:cNvSpPr txBox="1"/>
          <p:nvPr/>
        </p:nvSpPr>
        <p:spPr>
          <a:xfrm>
            <a:off x="4506310" y="-52385"/>
            <a:ext cx="4151586" cy="646331"/>
          </a:xfrm>
          <a:prstGeom prst="rect">
            <a:avLst/>
          </a:prstGeom>
          <a:noFill/>
        </p:spPr>
        <p:txBody>
          <a:bodyPr wrap="square" rtlCol="0" anchor="ctr">
            <a:spAutoFit/>
          </a:bodyPr>
          <a:lstStyle/>
          <a:p>
            <a:r>
              <a:rPr lang="en-GB" altLang="ko-KR" sz="3600" dirty="0" smtClean="0">
                <a:solidFill>
                  <a:schemeClr val="bg1"/>
                </a:solidFill>
                <a:cs typeface="Arial" pitchFamily="34" charset="0"/>
              </a:rPr>
              <a:t>OUR </a:t>
            </a:r>
            <a:r>
              <a:rPr lang="en-GB" altLang="ko-KR" sz="3600" dirty="0" smtClean="0">
                <a:solidFill>
                  <a:schemeClr val="bg1"/>
                </a:solidFill>
                <a:cs typeface="Arial" pitchFamily="34" charset="0"/>
              </a:rPr>
              <a:t>Old College</a:t>
            </a:r>
            <a:endParaRPr lang="en-US" altLang="ko-KR" sz="3600" dirty="0">
              <a:solidFill>
                <a:schemeClr val="bg1"/>
              </a:solidFill>
              <a:cs typeface="Arial" pitchFamily="34" charset="0"/>
            </a:endParaRPr>
          </a:p>
        </p:txBody>
      </p:sp>
      <p:sp>
        <p:nvSpPr>
          <p:cNvPr id="16" name="TextBox 15">
            <a:extLst>
              <a:ext uri="{FF2B5EF4-FFF2-40B4-BE49-F238E27FC236}">
                <a16:creationId xmlns="" xmlns:a16="http://schemas.microsoft.com/office/drawing/2014/main" id="{086E2862-B067-4A38-9115-A0015AB6E0B4}"/>
              </a:ext>
            </a:extLst>
          </p:cNvPr>
          <p:cNvSpPr txBox="1"/>
          <p:nvPr/>
        </p:nvSpPr>
        <p:spPr>
          <a:xfrm>
            <a:off x="7540480" y="485411"/>
            <a:ext cx="4426226" cy="2092881"/>
          </a:xfrm>
          <a:prstGeom prst="rect">
            <a:avLst/>
          </a:prstGeom>
          <a:noFill/>
        </p:spPr>
        <p:txBody>
          <a:bodyPr wrap="square" rtlCol="0">
            <a:spAutoFit/>
          </a:bodyPr>
          <a:lstStyle/>
          <a:p>
            <a:pPr marL="342900" indent="-342900">
              <a:buAutoNum type="arabicPeriod"/>
            </a:pPr>
            <a:r>
              <a:rPr lang="en-US" altLang="ko-KR" sz="1300" b="1" dirty="0" smtClean="0">
                <a:solidFill>
                  <a:schemeClr val="bg1"/>
                </a:solidFill>
                <a:cs typeface="Arial" pitchFamily="34" charset="0"/>
              </a:rPr>
              <a:t>FGIT </a:t>
            </a:r>
            <a:r>
              <a:rPr lang="en-US" altLang="ko-KR" sz="1300" b="1" dirty="0" err="1" smtClean="0">
                <a:solidFill>
                  <a:schemeClr val="bg1"/>
                </a:solidFill>
                <a:cs typeface="Arial" pitchFamily="34" charset="0"/>
              </a:rPr>
              <a:t>Raibarelly</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BSSITM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Azad Institute of Technology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BNCT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GCRG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SR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BBD University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r>
              <a:rPr lang="en-US" altLang="ko-KR" sz="1300" b="1" dirty="0" smtClean="0">
                <a:solidFill>
                  <a:schemeClr val="bg1"/>
                </a:solidFill>
                <a:cs typeface="Arial" pitchFamily="34" charset="0"/>
              </a:rPr>
              <a:t>RR Institute Of Technology</a:t>
            </a:r>
          </a:p>
          <a:p>
            <a:pPr marL="342900" indent="-342900">
              <a:buAutoNum type="arabicPeriod"/>
            </a:pPr>
            <a:r>
              <a:rPr lang="en-US" altLang="ko-KR" sz="1300" b="1" dirty="0" smtClean="0">
                <a:solidFill>
                  <a:schemeClr val="bg1"/>
                </a:solidFill>
                <a:cs typeface="Arial" pitchFamily="34" charset="0"/>
              </a:rPr>
              <a:t>Integral University </a:t>
            </a:r>
            <a:r>
              <a:rPr lang="en-US" altLang="ko-KR" sz="1300" b="1" dirty="0" err="1" smtClean="0">
                <a:solidFill>
                  <a:schemeClr val="bg1"/>
                </a:solidFill>
                <a:cs typeface="Arial" pitchFamily="34" charset="0"/>
              </a:rPr>
              <a:t>Lucknow</a:t>
            </a:r>
            <a:endParaRPr lang="en-US" altLang="ko-KR" sz="1300" b="1" dirty="0" smtClean="0">
              <a:solidFill>
                <a:schemeClr val="bg1"/>
              </a:solidFill>
              <a:cs typeface="Arial" pitchFamily="34" charset="0"/>
            </a:endParaRPr>
          </a:p>
          <a:p>
            <a:pPr marL="342900" indent="-342900">
              <a:buAutoNum type="arabicPeriod"/>
            </a:pPr>
            <a:endParaRPr lang="en-US" altLang="ko-KR" sz="1300" b="1" dirty="0" smtClean="0">
              <a:solidFill>
                <a:schemeClr val="bg1"/>
              </a:solidFill>
              <a:cs typeface="Arial" pitchFamily="34" charset="0"/>
            </a:endParaRPr>
          </a:p>
        </p:txBody>
      </p:sp>
      <p:sp>
        <p:nvSpPr>
          <p:cNvPr id="2" name="Rectangle 1"/>
          <p:cNvSpPr/>
          <p:nvPr/>
        </p:nvSpPr>
        <p:spPr>
          <a:xfrm>
            <a:off x="516868" y="416651"/>
            <a:ext cx="6096000" cy="7201972"/>
          </a:xfrm>
          <a:prstGeom prst="rect">
            <a:avLst/>
          </a:prstGeom>
        </p:spPr>
        <p:txBody>
          <a:bodyPr>
            <a:spAutoFit/>
          </a:bodyPr>
          <a:lstStyle/>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a:t>
            </a:r>
            <a:r>
              <a:rPr lang="en-US" altLang="ko-KR" sz="1400" b="1" dirty="0" err="1">
                <a:solidFill>
                  <a:schemeClr val="bg1"/>
                </a:solidFill>
                <a:cs typeface="Arial" pitchFamily="34" charset="0"/>
              </a:rPr>
              <a:t>Polytrechnic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Hewett Polytechnic</a:t>
            </a:r>
            <a:r>
              <a:rPr lang="ko-KR" altLang="en-US" sz="1400" b="1" dirty="0">
                <a:solidFill>
                  <a:schemeClr val="bg1"/>
                </a:solidFill>
                <a:cs typeface="Arial" pitchFamily="34" charset="0"/>
              </a:rPr>
              <a:t> </a:t>
            </a:r>
            <a:r>
              <a:rPr lang="en-US" altLang="ko-KR" sz="1400" b="1" dirty="0" err="1">
                <a:solidFill>
                  <a:schemeClr val="bg1"/>
                </a:solidFill>
                <a:cs typeface="Arial" pitchFamily="34" charset="0"/>
              </a:rPr>
              <a:t>Lucknow</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JLNP Mahmudabad</a:t>
            </a: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Santkabirnagar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Siddharthanagr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Shravasti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MMIT Aligarh</a:t>
            </a:r>
          </a:p>
          <a:p>
            <a:pPr marL="342900" indent="-342900">
              <a:buAutoNum type="arabicPeriod"/>
            </a:pPr>
            <a:r>
              <a:rPr lang="en-US" altLang="ko-KR" sz="1400" b="1" dirty="0">
                <a:solidFill>
                  <a:schemeClr val="bg1"/>
                </a:solidFill>
                <a:cs typeface="Arial" pitchFamily="34" charset="0"/>
              </a:rPr>
              <a:t>MMIT </a:t>
            </a:r>
            <a:r>
              <a:rPr lang="en-US" altLang="ko-KR" sz="1400" b="1" dirty="0" err="1">
                <a:solidFill>
                  <a:schemeClr val="bg1"/>
                </a:solidFill>
                <a:cs typeface="Arial" pitchFamily="34" charset="0"/>
              </a:rPr>
              <a:t>Maharajganj</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Gorakhpur</a:t>
            </a: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Amethi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Ayodhya</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CMS Government Girls Polytechnic Meerut</a:t>
            </a:r>
          </a:p>
          <a:p>
            <a:pPr marL="342900" indent="-342900">
              <a:buAutoNum type="arabicPeriod"/>
            </a:pPr>
            <a:r>
              <a:rPr lang="en-US" altLang="ko-KR" sz="1400" b="1" dirty="0">
                <a:solidFill>
                  <a:schemeClr val="bg1"/>
                </a:solidFill>
                <a:cs typeface="Arial" pitchFamily="34" charset="0"/>
              </a:rPr>
              <a:t>KM Government Girls Polytechnic </a:t>
            </a:r>
            <a:r>
              <a:rPr lang="en-US" altLang="ko-KR" sz="1400" b="1" dirty="0" err="1">
                <a:solidFill>
                  <a:schemeClr val="bg1"/>
                </a:solidFill>
                <a:cs typeface="Arial" pitchFamily="34" charset="0"/>
              </a:rPr>
              <a:t>Badalpur</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Girls Polytechnic </a:t>
            </a:r>
            <a:r>
              <a:rPr lang="en-US" altLang="ko-KR" sz="1400" b="1" dirty="0" err="1">
                <a:solidFill>
                  <a:schemeClr val="bg1"/>
                </a:solidFill>
                <a:cs typeface="Arial" pitchFamily="34" charset="0"/>
              </a:rPr>
              <a:t>Bahraich</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Madhogarh</a:t>
            </a:r>
            <a:r>
              <a:rPr lang="en-US" altLang="ko-KR" sz="1400" b="1" dirty="0">
                <a:solidFill>
                  <a:schemeClr val="bg1"/>
                </a:solidFill>
                <a:cs typeface="Arial" pitchFamily="34" charset="0"/>
              </a:rPr>
              <a:t> </a:t>
            </a: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Aurai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Pratapgarh</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Gonda</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Rampur</a:t>
            </a: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Kaushambi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TGBG </a:t>
            </a:r>
            <a:r>
              <a:rPr lang="en-US" altLang="ko-KR" sz="1400" b="1" dirty="0" err="1">
                <a:solidFill>
                  <a:schemeClr val="bg1"/>
                </a:solidFill>
                <a:cs typeface="Arial" pitchFamily="34" charset="0"/>
              </a:rPr>
              <a:t>Shravasti</a:t>
            </a:r>
            <a:endParaRPr lang="en-US" altLang="ko-KR" sz="1400" b="1" dirty="0">
              <a:solidFill>
                <a:schemeClr val="bg1"/>
              </a:solidFill>
              <a:cs typeface="Arial" pitchFamily="34" charset="0"/>
            </a:endParaRPr>
          </a:p>
          <a:p>
            <a:pPr marL="342900" indent="-342900">
              <a:buAutoNum type="arabicPeriod"/>
            </a:pPr>
            <a:r>
              <a:rPr lang="en-US" altLang="ko-KR" sz="1400" b="1" dirty="0">
                <a:solidFill>
                  <a:schemeClr val="bg1"/>
                </a:solidFill>
                <a:cs typeface="Arial" pitchFamily="34" charset="0"/>
              </a:rPr>
              <a:t>Government  Polytechnic </a:t>
            </a:r>
            <a:r>
              <a:rPr lang="en-US" altLang="ko-KR" sz="1400" b="1" dirty="0" err="1">
                <a:solidFill>
                  <a:schemeClr val="bg1"/>
                </a:solidFill>
                <a:cs typeface="Arial" pitchFamily="34" charset="0"/>
              </a:rPr>
              <a:t>Jaunpur</a:t>
            </a:r>
            <a:endParaRPr lang="en-US" altLang="ko-KR" sz="1400" b="1" dirty="0">
              <a:solidFill>
                <a:schemeClr val="bg1"/>
              </a:solidFill>
              <a:cs typeface="Arial" pitchFamily="34" charset="0"/>
            </a:endParaRPr>
          </a:p>
          <a:p>
            <a:pPr marL="342900" indent="-342900">
              <a:buAutoNum type="arabicPeriod"/>
            </a:pPr>
            <a:r>
              <a:rPr lang="en-US" altLang="ko-KR" sz="1400" b="1" dirty="0" smtClean="0">
                <a:solidFill>
                  <a:schemeClr val="bg1"/>
                </a:solidFill>
                <a:cs typeface="Arial" pitchFamily="34" charset="0"/>
              </a:rPr>
              <a:t>Government Girls  </a:t>
            </a:r>
            <a:r>
              <a:rPr lang="en-US" altLang="ko-KR" sz="1400" b="1" dirty="0">
                <a:solidFill>
                  <a:schemeClr val="bg1"/>
                </a:solidFill>
                <a:cs typeface="Arial" pitchFamily="34" charset="0"/>
              </a:rPr>
              <a:t>Polytechnic </a:t>
            </a:r>
            <a:r>
              <a:rPr lang="en-US" altLang="ko-KR" sz="1400" b="1" dirty="0" err="1" smtClean="0">
                <a:solidFill>
                  <a:schemeClr val="bg1"/>
                </a:solidFill>
                <a:cs typeface="Arial" pitchFamily="34" charset="0"/>
              </a:rPr>
              <a:t>Vanaras</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a:solidFill>
                  <a:schemeClr val="bg1"/>
                </a:solidFill>
                <a:cs typeface="Arial" pitchFamily="34" charset="0"/>
              </a:rPr>
              <a:t>Government Girls  Polytechnic </a:t>
            </a:r>
            <a:r>
              <a:rPr lang="en-US" altLang="ko-KR" sz="1400" b="1" dirty="0" smtClean="0">
                <a:solidFill>
                  <a:schemeClr val="bg1"/>
                </a:solidFill>
                <a:cs typeface="Arial" pitchFamily="34" charset="0"/>
              </a:rPr>
              <a:t>Meza</a:t>
            </a:r>
          </a:p>
          <a:p>
            <a:pPr marL="342900" indent="-342900">
              <a:buFontTx/>
              <a:buAutoNum type="arabicPeriod"/>
            </a:pPr>
            <a:r>
              <a:rPr lang="en-US" altLang="ko-KR" sz="1400" b="1" dirty="0">
                <a:solidFill>
                  <a:schemeClr val="bg1"/>
                </a:solidFill>
                <a:cs typeface="Arial" pitchFamily="34" charset="0"/>
              </a:rPr>
              <a:t>GOVT. POLYTECHNIC, </a:t>
            </a:r>
            <a:r>
              <a:rPr lang="en-US" altLang="ko-KR" sz="1400" b="1" dirty="0" smtClean="0">
                <a:solidFill>
                  <a:schemeClr val="bg1"/>
                </a:solidFill>
                <a:cs typeface="Arial" pitchFamily="34" charset="0"/>
              </a:rPr>
              <a:t>MIRZAPUR</a:t>
            </a:r>
          </a:p>
          <a:p>
            <a:pPr marL="342900" indent="-342900">
              <a:buFontTx/>
              <a:buAutoNum type="arabicPeriod"/>
            </a:pPr>
            <a:r>
              <a:rPr lang="en-US" altLang="ko-KR" sz="1400" b="1" dirty="0" err="1" smtClean="0">
                <a:solidFill>
                  <a:schemeClr val="bg1"/>
                </a:solidFill>
                <a:cs typeface="Arial" pitchFamily="34" charset="0"/>
              </a:rPr>
              <a:t>Savitribai</a:t>
            </a:r>
            <a:r>
              <a:rPr lang="en-US" altLang="ko-KR" sz="1400" b="1" dirty="0" smtClean="0">
                <a:solidFill>
                  <a:schemeClr val="bg1"/>
                </a:solidFill>
                <a:cs typeface="Arial" pitchFamily="34" charset="0"/>
              </a:rPr>
              <a:t> </a:t>
            </a:r>
            <a:r>
              <a:rPr lang="en-US" altLang="ko-KR" sz="1400" b="1" dirty="0" err="1">
                <a:solidFill>
                  <a:schemeClr val="bg1"/>
                </a:solidFill>
                <a:cs typeface="Arial" pitchFamily="34" charset="0"/>
              </a:rPr>
              <a:t>fulegovt</a:t>
            </a:r>
            <a:r>
              <a:rPr lang="en-US" altLang="ko-KR" sz="1400" b="1" dirty="0">
                <a:solidFill>
                  <a:schemeClr val="bg1"/>
                </a:solidFill>
                <a:cs typeface="Arial" pitchFamily="34" charset="0"/>
              </a:rPr>
              <a:t> polytechnic </a:t>
            </a:r>
            <a:r>
              <a:rPr lang="en-US" altLang="ko-KR" sz="1400" b="1" dirty="0" err="1" smtClean="0">
                <a:solidFill>
                  <a:schemeClr val="bg1"/>
                </a:solidFill>
                <a:cs typeface="Arial" pitchFamily="34" charset="0"/>
              </a:rPr>
              <a:t>saharanpur</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a:solidFill>
                  <a:schemeClr val="bg1"/>
                </a:solidFill>
                <a:cs typeface="Arial" pitchFamily="34" charset="0"/>
              </a:rPr>
              <a:t>MAHATAMA JYOTIBAPHULE GP, </a:t>
            </a:r>
            <a:r>
              <a:rPr lang="en-US" altLang="ko-KR" sz="1400" b="1" dirty="0" smtClean="0">
                <a:solidFill>
                  <a:schemeClr val="bg1"/>
                </a:solidFill>
                <a:cs typeface="Arial" pitchFamily="34" charset="0"/>
              </a:rPr>
              <a:t>KAUSHAMBI</a:t>
            </a:r>
          </a:p>
          <a:p>
            <a:pPr marL="342900" indent="-342900">
              <a:buFontTx/>
              <a:buAutoNum type="arabicPeriod"/>
            </a:pPr>
            <a:r>
              <a:rPr lang="en-US" altLang="ko-KR" sz="1400" b="1" dirty="0">
                <a:solidFill>
                  <a:schemeClr val="bg1"/>
                </a:solidFill>
                <a:cs typeface="Arial" pitchFamily="34" charset="0"/>
              </a:rPr>
              <a:t>CSJM </a:t>
            </a:r>
            <a:r>
              <a:rPr lang="en-US" altLang="ko-KR" sz="1400" b="1" dirty="0" err="1" smtClean="0">
                <a:solidFill>
                  <a:schemeClr val="bg1"/>
                </a:solidFill>
                <a:cs typeface="Arial" pitchFamily="34" charset="0"/>
              </a:rPr>
              <a:t>AmbedkarNagar</a:t>
            </a:r>
            <a:endParaRPr lang="en-US" altLang="ko-KR" sz="1400" b="1" dirty="0" smtClean="0">
              <a:solidFill>
                <a:schemeClr val="bg1"/>
              </a:solidFill>
              <a:cs typeface="Arial" pitchFamily="34" charset="0"/>
            </a:endParaRPr>
          </a:p>
          <a:p>
            <a:pPr marL="342900" indent="-342900">
              <a:buFontTx/>
              <a:buAutoNum type="arabicPeriod"/>
            </a:pPr>
            <a:r>
              <a:rPr lang="en-US" altLang="ko-KR" sz="1400" b="1" dirty="0" smtClean="0">
                <a:solidFill>
                  <a:schemeClr val="bg1"/>
                </a:solidFill>
                <a:cs typeface="Arial" pitchFamily="34" charset="0"/>
              </a:rPr>
              <a:t>Government Polytechnic </a:t>
            </a:r>
            <a:r>
              <a:rPr lang="en-US" altLang="ko-KR" sz="1400" b="1" dirty="0" err="1">
                <a:solidFill>
                  <a:schemeClr val="bg1"/>
                </a:solidFill>
                <a:cs typeface="Arial" pitchFamily="34" charset="0"/>
              </a:rPr>
              <a:t>Unnao</a:t>
            </a:r>
            <a:endParaRPr lang="en-US" altLang="ko-KR" sz="1400" b="1" dirty="0" smtClean="0">
              <a:solidFill>
                <a:schemeClr val="bg1"/>
              </a:solidFill>
              <a:cs typeface="Arial" pitchFamily="34" charset="0"/>
            </a:endParaRPr>
          </a:p>
          <a:p>
            <a:pPr marL="342900" indent="-342900">
              <a:buFontTx/>
              <a:buAutoNum type="arabicPeriod"/>
            </a:pPr>
            <a:endParaRPr lang="en-US" altLang="ko-KR" sz="1400" b="1" dirty="0">
              <a:solidFill>
                <a:schemeClr val="bg1"/>
              </a:solidFill>
              <a:cs typeface="Arial" pitchFamily="34" charset="0"/>
            </a:endParaRPr>
          </a:p>
          <a:p>
            <a:pPr marL="342900" indent="-342900">
              <a:buFontTx/>
              <a:buAutoNum type="arabicPeriod"/>
            </a:pPr>
            <a:endParaRPr lang="en-US" altLang="ko-KR" sz="1400" b="1" dirty="0">
              <a:solidFill>
                <a:schemeClr val="bg1"/>
              </a:solidFill>
              <a:cs typeface="Arial" pitchFamily="34" charset="0"/>
            </a:endParaRPr>
          </a:p>
          <a:p>
            <a:pPr marL="342900" indent="-342900">
              <a:buAutoNum type="arabicPeriod"/>
            </a:pPr>
            <a:endParaRPr lang="en-US" altLang="ko-KR" sz="1400" b="1" dirty="0">
              <a:solidFill>
                <a:schemeClr val="bg1"/>
              </a:solidFill>
              <a:cs typeface="Arial"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2752646"/>
      </p:ext>
    </p:extLst>
  </p:cSld>
  <p:clrMapOvr>
    <a:masterClrMapping/>
  </p:clrMapOvr>
  <mc:AlternateContent xmlns:mc="http://schemas.openxmlformats.org/markup-compatibility/2006" xmlns:p14="http://schemas.microsoft.com/office/powerpoint/2010/main">
    <mc:Choice Requires="p14">
      <p:transition spd="slow" p14:dur="2000" advTm="1688"/>
    </mc:Choice>
    <mc:Fallback xmlns="">
      <p:transition spd="slow" advTm="1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2103495"/>
      </p:ext>
    </p:extLst>
  </p:cSld>
  <p:clrMapOvr>
    <a:masterClrMapping/>
  </p:clrMapOvr>
  <mc:AlternateContent xmlns:mc="http://schemas.openxmlformats.org/markup-compatibility/2006" xmlns:p14="http://schemas.microsoft.com/office/powerpoint/2010/main">
    <mc:Choice Requires="p14">
      <p:transition spd="slow" p14:dur="2000" advTm="5753"/>
    </mc:Choice>
    <mc:Fallback xmlns="">
      <p:transition spd="slow" advTm="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6936" y="1645593"/>
            <a:ext cx="2395073" cy="2801423"/>
          </a:xfrm>
          <a:prstGeom prst="rect">
            <a:avLst/>
          </a:prstGeom>
        </p:spPr>
      </p:pic>
      <p:sp>
        <p:nvSpPr>
          <p:cNvPr id="3" name="Text Placeholder 1">
            <a:extLst>
              <a:ext uri="{FF2B5EF4-FFF2-40B4-BE49-F238E27FC236}">
                <a16:creationId xmlns="" xmlns:a16="http://schemas.microsoft.com/office/drawing/2014/main" id="{206381AD-4C2B-4745-99B1-0BBCE6131A71}"/>
              </a:ext>
            </a:extLst>
          </p:cNvPr>
          <p:cNvSpPr txBox="1">
            <a:spLocks/>
          </p:cNvSpPr>
          <p:nvPr/>
        </p:nvSpPr>
        <p:spPr>
          <a:xfrm>
            <a:off x="654829" y="267952"/>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smtClean="0"/>
              <a:t>AN ISO 9001:2015 CERTIFIED COMPANY</a:t>
            </a:r>
            <a:endParaRPr lang="en-US" sz="3200" u="sng" dirty="0"/>
          </a:p>
        </p:txBody>
      </p:sp>
      <p:sp>
        <p:nvSpPr>
          <p:cNvPr id="4" name="Rectangle 3">
            <a:extLst>
              <a:ext uri="{FF2B5EF4-FFF2-40B4-BE49-F238E27FC236}">
                <a16:creationId xmlns="" xmlns:a16="http://schemas.microsoft.com/office/drawing/2014/main" id="{54410FB4-252E-4A68-8BCA-8800B6F92BE5}"/>
              </a:ext>
            </a:extLst>
          </p:cNvPr>
          <p:cNvSpPr/>
          <p:nvPr/>
        </p:nvSpPr>
        <p:spPr>
          <a:xfrm rot="16200000">
            <a:off x="5126524" y="-207478"/>
            <a:ext cx="1938954" cy="12191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 name="Oval 4">
            <a:extLst>
              <a:ext uri="{FF2B5EF4-FFF2-40B4-BE49-F238E27FC236}">
                <a16:creationId xmlns="" xmlns:a16="http://schemas.microsoft.com/office/drawing/2014/main" id="{A723579E-484F-4DF0-B1B6-A57DF933B3B5}"/>
              </a:ext>
            </a:extLst>
          </p:cNvPr>
          <p:cNvSpPr/>
          <p:nvPr/>
        </p:nvSpPr>
        <p:spPr>
          <a:xfrm>
            <a:off x="4199711" y="5431511"/>
            <a:ext cx="671669" cy="671669"/>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TextBox 5">
            <a:extLst>
              <a:ext uri="{FF2B5EF4-FFF2-40B4-BE49-F238E27FC236}">
                <a16:creationId xmlns="" xmlns:a16="http://schemas.microsoft.com/office/drawing/2014/main" id="{97164DCB-B0F3-4CD3-904F-7EA77E98E8BA}"/>
              </a:ext>
            </a:extLst>
          </p:cNvPr>
          <p:cNvSpPr txBox="1"/>
          <p:nvPr/>
        </p:nvSpPr>
        <p:spPr>
          <a:xfrm>
            <a:off x="3758904"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sp>
        <p:nvSpPr>
          <p:cNvPr id="7" name="Rectangle 6">
            <a:extLst>
              <a:ext uri="{FF2B5EF4-FFF2-40B4-BE49-F238E27FC236}">
                <a16:creationId xmlns="" xmlns:a16="http://schemas.microsoft.com/office/drawing/2014/main" id="{5768A3F8-C769-4FB4-8127-458B780B931D}"/>
              </a:ext>
            </a:extLst>
          </p:cNvPr>
          <p:cNvSpPr/>
          <p:nvPr/>
        </p:nvSpPr>
        <p:spPr>
          <a:xfrm rot="16200000">
            <a:off x="5914439" y="-1016458"/>
            <a:ext cx="363136"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 name="TextBox 7">
            <a:extLst>
              <a:ext uri="{FF2B5EF4-FFF2-40B4-BE49-F238E27FC236}">
                <a16:creationId xmlns="" xmlns:a16="http://schemas.microsoft.com/office/drawing/2014/main" id="{6B2A1827-D1FA-4FAD-AD69-0353FA400893}"/>
              </a:ext>
            </a:extLst>
          </p:cNvPr>
          <p:cNvSpPr txBox="1"/>
          <p:nvPr/>
        </p:nvSpPr>
        <p:spPr>
          <a:xfrm>
            <a:off x="2229543" y="1014858"/>
            <a:ext cx="8487424" cy="4062651"/>
          </a:xfrm>
          <a:prstGeom prst="rect">
            <a:avLst/>
          </a:prstGeom>
          <a:noFill/>
        </p:spPr>
        <p:txBody>
          <a:bodyPr wrap="square" rtlCol="0">
            <a:spAutoFit/>
          </a:bodyPr>
          <a:lstStyle/>
          <a:p>
            <a:r>
              <a:rPr lang="en-US" sz="1600" dirty="0" err="1"/>
              <a:t>Mecatredz</a:t>
            </a:r>
            <a:r>
              <a:rPr lang="en-US" sz="1600" dirty="0"/>
              <a:t> Technology is an IT company registered by the Ministry of Corporate Affairs (MCA).Along with software delivery we also provide software </a:t>
            </a:r>
            <a:r>
              <a:rPr lang="en-US" sz="1600" dirty="0" err="1"/>
              <a:t>training.Every</a:t>
            </a:r>
            <a:r>
              <a:rPr lang="en-US" sz="1600" dirty="0"/>
              <a:t> year 1000+ trainees enter the software industry by </a:t>
            </a:r>
            <a:r>
              <a:rPr lang="en-US" sz="1600" dirty="0" err="1"/>
              <a:t>Mecatredz</a:t>
            </a:r>
            <a:r>
              <a:rPr lang="en-US" sz="1600" dirty="0"/>
              <a:t> .Our company has been invited for the diploma and </a:t>
            </a:r>
            <a:r>
              <a:rPr lang="en-US" sz="1600" dirty="0" smtClean="0"/>
              <a:t>B . Tech </a:t>
            </a:r>
            <a:r>
              <a:rPr lang="en-US" sz="1600" dirty="0"/>
              <a:t>internship by AICTE </a:t>
            </a:r>
            <a:r>
              <a:rPr lang="en-US" sz="1600" dirty="0" smtClean="0"/>
              <a:t>Delhi  himself .Our  </a:t>
            </a:r>
            <a:r>
              <a:rPr lang="en-US" sz="1600" dirty="0"/>
              <a:t>company has also done good </a:t>
            </a:r>
            <a:r>
              <a:rPr lang="en-US" sz="1600" dirty="0" smtClean="0"/>
              <a:t>work . We </a:t>
            </a:r>
            <a:r>
              <a:rPr lang="en-US" sz="1600" dirty="0"/>
              <a:t>provide diplomas and some </a:t>
            </a:r>
            <a:r>
              <a:rPr lang="en-US" sz="1600" dirty="0" err="1"/>
              <a:t>B.Tech</a:t>
            </a:r>
            <a:r>
              <a:rPr lang="en-US" sz="1600" dirty="0"/>
              <a:t> Colleges in free of cost workshops all over the U.P. Our company is an </a:t>
            </a:r>
            <a:r>
              <a:rPr lang="en-US" sz="1600" b="1" dirty="0"/>
              <a:t>ISO 9001:2015 </a:t>
            </a:r>
            <a:r>
              <a:rPr lang="en-US" sz="1600" b="1" dirty="0" smtClean="0"/>
              <a:t>Certified</a:t>
            </a:r>
            <a:r>
              <a:rPr lang="en-US" sz="1600" dirty="0"/>
              <a:t> for good productivity </a:t>
            </a:r>
            <a:r>
              <a:rPr lang="en-US" sz="1600" dirty="0" smtClean="0"/>
              <a:t>.</a:t>
            </a:r>
          </a:p>
          <a:p>
            <a:pPr fontAlgn="base"/>
            <a:r>
              <a:rPr lang="en-US" sz="1600" dirty="0"/>
              <a:t>ISO 9001 2015 is internationally recognized standard which deals with </a:t>
            </a:r>
            <a:r>
              <a:rPr lang="en-US" sz="1600" dirty="0" smtClean="0"/>
              <a:t>Quality.</a:t>
            </a:r>
          </a:p>
          <a:p>
            <a:pPr fontAlgn="base"/>
            <a:endParaRPr lang="en-US" sz="1600" dirty="0"/>
          </a:p>
          <a:p>
            <a:pPr fontAlgn="base"/>
            <a:r>
              <a:rPr lang="en-US" sz="1600" dirty="0"/>
              <a:t>It develops a criteria to boost &amp; polish quality and efficiency of a company or an organization.</a:t>
            </a:r>
          </a:p>
          <a:p>
            <a:pPr fontAlgn="base"/>
            <a:r>
              <a:rPr lang="en-US" sz="1600" dirty="0"/>
              <a:t>ISO 9001 2015 makes way for an </a:t>
            </a:r>
            <a:r>
              <a:rPr lang="en-US" sz="1600" dirty="0" err="1"/>
              <a:t>organisation</a:t>
            </a:r>
            <a:r>
              <a:rPr lang="en-US" sz="1600" dirty="0"/>
              <a:t> to solely &amp; regularly meet the requirements of customers or clients and other involved parties.</a:t>
            </a:r>
          </a:p>
          <a:p>
            <a:pPr fontAlgn="base"/>
            <a:r>
              <a:rPr lang="en-US" sz="1600" dirty="0"/>
              <a:t>The Quality Management System is achieved by planning and managing resources, processes and assets that combines with the final goal of customer satisfaction and organizational competence.</a:t>
            </a:r>
          </a:p>
          <a:p>
            <a:endParaRPr lang="ko-KR" altLang="en-US" b="1" dirty="0">
              <a:solidFill>
                <a:schemeClr val="tx1">
                  <a:lumMod val="75000"/>
                  <a:lumOff val="25000"/>
                </a:schemeClr>
              </a:solidFill>
              <a:cs typeface="Arial" pitchFamily="34" charset="0"/>
            </a:endParaRPr>
          </a:p>
        </p:txBody>
      </p:sp>
      <p:sp>
        <p:nvSpPr>
          <p:cNvPr id="9" name="Oval 8">
            <a:extLst>
              <a:ext uri="{FF2B5EF4-FFF2-40B4-BE49-F238E27FC236}">
                <a16:creationId xmlns="" xmlns:a16="http://schemas.microsoft.com/office/drawing/2014/main" id="{98A14206-2799-488E-8A88-01A53800ACF0}"/>
              </a:ext>
            </a:extLst>
          </p:cNvPr>
          <p:cNvSpPr/>
          <p:nvPr/>
        </p:nvSpPr>
        <p:spPr>
          <a:xfrm>
            <a:off x="7206932" y="5433134"/>
            <a:ext cx="671669" cy="671669"/>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0" name="TextBox 9">
            <a:extLst>
              <a:ext uri="{FF2B5EF4-FFF2-40B4-BE49-F238E27FC236}">
                <a16:creationId xmlns="" xmlns:a16="http://schemas.microsoft.com/office/drawing/2014/main" id="{C270343D-3F6C-49F9-93CE-E50C0AEA87AA}"/>
              </a:ext>
            </a:extLst>
          </p:cNvPr>
          <p:cNvSpPr txBox="1"/>
          <p:nvPr/>
        </p:nvSpPr>
        <p:spPr>
          <a:xfrm>
            <a:off x="6766126"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sp>
        <p:nvSpPr>
          <p:cNvPr id="11" name="Oval 10">
            <a:extLst>
              <a:ext uri="{FF2B5EF4-FFF2-40B4-BE49-F238E27FC236}">
                <a16:creationId xmlns="" xmlns:a16="http://schemas.microsoft.com/office/drawing/2014/main" id="{EFD3F775-A64D-4503-994C-894066074D94}"/>
              </a:ext>
            </a:extLst>
          </p:cNvPr>
          <p:cNvSpPr/>
          <p:nvPr/>
        </p:nvSpPr>
        <p:spPr>
          <a:xfrm>
            <a:off x="10214153" y="5431511"/>
            <a:ext cx="671669" cy="671669"/>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2" name="TextBox 11">
            <a:extLst>
              <a:ext uri="{FF2B5EF4-FFF2-40B4-BE49-F238E27FC236}">
                <a16:creationId xmlns="" xmlns:a16="http://schemas.microsoft.com/office/drawing/2014/main" id="{DCF9B9DE-857A-406E-8E92-C568D0BF42FE}"/>
              </a:ext>
            </a:extLst>
          </p:cNvPr>
          <p:cNvSpPr txBox="1"/>
          <p:nvPr/>
        </p:nvSpPr>
        <p:spPr>
          <a:xfrm>
            <a:off x="9773346"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sp>
        <p:nvSpPr>
          <p:cNvPr id="13" name="Rounded Rectangle 2">
            <a:extLst>
              <a:ext uri="{FF2B5EF4-FFF2-40B4-BE49-F238E27FC236}">
                <a16:creationId xmlns="" xmlns:a16="http://schemas.microsoft.com/office/drawing/2014/main" id="{C9C929F0-A7EE-47D8-9ACD-7D78A06C8F32}"/>
              </a:ext>
            </a:extLst>
          </p:cNvPr>
          <p:cNvSpPr/>
          <p:nvPr/>
        </p:nvSpPr>
        <p:spPr>
          <a:xfrm>
            <a:off x="7370099" y="5595067"/>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4" name="Rounded Rectangle 3">
            <a:extLst>
              <a:ext uri="{FF2B5EF4-FFF2-40B4-BE49-F238E27FC236}">
                <a16:creationId xmlns="" xmlns:a16="http://schemas.microsoft.com/office/drawing/2014/main" id="{EDF5A7F3-45FF-486C-8CAD-7D77F0EBDA51}"/>
              </a:ext>
            </a:extLst>
          </p:cNvPr>
          <p:cNvSpPr/>
          <p:nvPr/>
        </p:nvSpPr>
        <p:spPr>
          <a:xfrm>
            <a:off x="4365081" y="5595067"/>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5" name="Rounded Rectangle 1">
            <a:extLst>
              <a:ext uri="{FF2B5EF4-FFF2-40B4-BE49-F238E27FC236}">
                <a16:creationId xmlns="" xmlns:a16="http://schemas.microsoft.com/office/drawing/2014/main" id="{B3DE623E-7C2C-45AD-8CFA-57423352C858}"/>
              </a:ext>
            </a:extLst>
          </p:cNvPr>
          <p:cNvSpPr/>
          <p:nvPr/>
        </p:nvSpPr>
        <p:spPr>
          <a:xfrm>
            <a:off x="10381976" y="5596174"/>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16" name="Group 15">
            <a:extLst>
              <a:ext uri="{FF2B5EF4-FFF2-40B4-BE49-F238E27FC236}">
                <a16:creationId xmlns="" xmlns:a16="http://schemas.microsoft.com/office/drawing/2014/main" id="{D08CDC47-4F80-49AA-B0A9-28F6155566C2}"/>
              </a:ext>
            </a:extLst>
          </p:cNvPr>
          <p:cNvGrpSpPr/>
          <p:nvPr/>
        </p:nvGrpSpPr>
        <p:grpSpPr>
          <a:xfrm>
            <a:off x="5121" y="859239"/>
            <a:ext cx="2250926" cy="5702739"/>
            <a:chOff x="8501432" y="77155"/>
            <a:chExt cx="2685350" cy="6803354"/>
          </a:xfrm>
        </p:grpSpPr>
        <p:sp>
          <p:nvSpPr>
            <p:cNvPr id="17"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8"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9"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0"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21"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2"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23"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4"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25"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26"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27"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28"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9"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30"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31"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32"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33" name="Group 32">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45"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46"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47"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48"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49"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0"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34"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35"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36"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37"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38"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39"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40"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41"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42"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43"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44"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pic>
        <p:nvPicPr>
          <p:cNvPr id="51" name="Audio 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5507660"/>
      </p:ext>
    </p:extLst>
  </p:cSld>
  <p:clrMapOvr>
    <a:masterClrMapping/>
  </p:clrMapOvr>
  <mc:AlternateContent xmlns:mc="http://schemas.openxmlformats.org/markup-compatibility/2006" xmlns:p14="http://schemas.microsoft.com/office/powerpoint/2010/main">
    <mc:Choice Requires="p14">
      <p:transition spd="slow" p14:dur="2000" advTm="2195"/>
    </mc:Choice>
    <mc:Fallback xmlns="">
      <p:transition spd="slow" advTm="2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3546829" y="267952"/>
            <a:ext cx="83498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AICTE Registered Company</a:t>
            </a:r>
            <a:endParaRPr lang="en-US" sz="3200" dirty="0"/>
          </a:p>
        </p:txBody>
      </p:sp>
      <p:grpSp>
        <p:nvGrpSpPr>
          <p:cNvPr id="3" name="Group 2">
            <a:extLst>
              <a:ext uri="{FF2B5EF4-FFF2-40B4-BE49-F238E27FC236}">
                <a16:creationId xmlns="" xmlns:a16="http://schemas.microsoft.com/office/drawing/2014/main" id="{E3EF9808-C6AD-4138-B7CA-F72ECE537A8C}"/>
              </a:ext>
            </a:extLst>
          </p:cNvPr>
          <p:cNvGrpSpPr/>
          <p:nvPr/>
        </p:nvGrpSpPr>
        <p:grpSpPr>
          <a:xfrm>
            <a:off x="2018433" y="-63764"/>
            <a:ext cx="1528396" cy="1015963"/>
            <a:chOff x="1569022" y="1657523"/>
            <a:chExt cx="5617573" cy="5088315"/>
          </a:xfrm>
        </p:grpSpPr>
        <p:sp>
          <p:nvSpPr>
            <p:cNvPr id="4" name="Freeform: Shape 83">
              <a:extLst>
                <a:ext uri="{FF2B5EF4-FFF2-40B4-BE49-F238E27FC236}">
                  <a16:creationId xmlns=""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5" name="Freeform: Shape 79">
              <a:extLst>
                <a:ext uri="{FF2B5EF4-FFF2-40B4-BE49-F238E27FC236}">
                  <a16:creationId xmlns=""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6" name="Freeform: Shape 80">
              <a:extLst>
                <a:ext uri="{FF2B5EF4-FFF2-40B4-BE49-F238E27FC236}">
                  <a16:creationId xmlns=""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7" name="Freeform: Shape 81">
              <a:extLst>
                <a:ext uri="{FF2B5EF4-FFF2-40B4-BE49-F238E27FC236}">
                  <a16:creationId xmlns=""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 name="Freeform: Shape 82">
              <a:extLst>
                <a:ext uri="{FF2B5EF4-FFF2-40B4-BE49-F238E27FC236}">
                  <a16:creationId xmlns=""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9" name="Freeform: Shape 84">
              <a:extLst>
                <a:ext uri="{FF2B5EF4-FFF2-40B4-BE49-F238E27FC236}">
                  <a16:creationId xmlns=""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10" name="Freeform: Shape 85">
              <a:extLst>
                <a:ext uri="{FF2B5EF4-FFF2-40B4-BE49-F238E27FC236}">
                  <a16:creationId xmlns=""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1" name="Freeform: Shape 86">
              <a:extLst>
                <a:ext uri="{FF2B5EF4-FFF2-40B4-BE49-F238E27FC236}">
                  <a16:creationId xmlns=""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12" name="Freeform: Shape 87">
              <a:extLst>
                <a:ext uri="{FF2B5EF4-FFF2-40B4-BE49-F238E27FC236}">
                  <a16:creationId xmlns=""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13" name="Freeform: Shape 88">
              <a:extLst>
                <a:ext uri="{FF2B5EF4-FFF2-40B4-BE49-F238E27FC236}">
                  <a16:creationId xmlns=""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14" name="Freeform: Shape 89">
              <a:extLst>
                <a:ext uri="{FF2B5EF4-FFF2-40B4-BE49-F238E27FC236}">
                  <a16:creationId xmlns=""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5" name="Freeform: Shape 90">
              <a:extLst>
                <a:ext uri="{FF2B5EF4-FFF2-40B4-BE49-F238E27FC236}">
                  <a16:creationId xmlns=""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16" name="Freeform: Shape 91">
              <a:extLst>
                <a:ext uri="{FF2B5EF4-FFF2-40B4-BE49-F238E27FC236}">
                  <a16:creationId xmlns=""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17" name="Freeform: Shape 92">
              <a:extLst>
                <a:ext uri="{FF2B5EF4-FFF2-40B4-BE49-F238E27FC236}">
                  <a16:creationId xmlns=""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18" name="Freeform: Shape 94">
              <a:extLst>
                <a:ext uri="{FF2B5EF4-FFF2-40B4-BE49-F238E27FC236}">
                  <a16:creationId xmlns=""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19" name="Graphic 124">
              <a:extLst>
                <a:ext uri="{FF2B5EF4-FFF2-40B4-BE49-F238E27FC236}">
                  <a16:creationId xmlns=""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8947"/>
            <a:ext cx="6244820" cy="5905801"/>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820" y="946178"/>
            <a:ext cx="5947179" cy="5911821"/>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2942680"/>
      </p:ext>
    </p:extLst>
  </p:cSld>
  <p:clrMapOvr>
    <a:masterClrMapping/>
  </p:clrMapOvr>
  <mc:AlternateContent xmlns:mc="http://schemas.openxmlformats.org/markup-compatibility/2006" xmlns:p14="http://schemas.microsoft.com/office/powerpoint/2010/main">
    <mc:Choice Requires="p14">
      <p:transition spd="slow" p14:dur="2000" advTm="2775"/>
    </mc:Choice>
    <mc:Fallback xmlns="">
      <p:transition spd="slow" advTm="2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Our Services</a:t>
            </a:r>
            <a:endParaRPr lang="en-US" dirty="0"/>
          </a:p>
        </p:txBody>
      </p:sp>
      <p:sp>
        <p:nvSpPr>
          <p:cNvPr id="58" name="TextBox 57">
            <a:extLst>
              <a:ext uri="{FF2B5EF4-FFF2-40B4-BE49-F238E27FC236}">
                <a16:creationId xmlns="" xmlns:a16="http://schemas.microsoft.com/office/drawing/2014/main" id="{88134E8C-4303-4D21-9C92-A0DE4760FB14}"/>
              </a:ext>
            </a:extLst>
          </p:cNvPr>
          <p:cNvSpPr txBox="1"/>
          <p:nvPr/>
        </p:nvSpPr>
        <p:spPr>
          <a:xfrm>
            <a:off x="2147178" y="1438555"/>
            <a:ext cx="2385417" cy="830997"/>
          </a:xfrm>
          <a:prstGeom prst="rect">
            <a:avLst/>
          </a:prstGeom>
          <a:noFill/>
        </p:spPr>
        <p:txBody>
          <a:bodyPr wrap="square" rtlCol="0">
            <a:spAutoFit/>
          </a:bodyPr>
          <a:lstStyle/>
          <a:p>
            <a:r>
              <a:rPr lang="en-US" altLang="ko-KR" sz="2400" b="1" dirty="0" smtClean="0">
                <a:solidFill>
                  <a:schemeClr val="accent6"/>
                </a:solidFill>
                <a:cs typeface="Arial" pitchFamily="34" charset="0"/>
              </a:rPr>
              <a:t>Software Development</a:t>
            </a:r>
            <a:endParaRPr lang="ko-KR" altLang="en-US" sz="2400" b="1" dirty="0">
              <a:solidFill>
                <a:schemeClr val="accent6"/>
              </a:solidFill>
              <a:cs typeface="Arial" pitchFamily="34" charset="0"/>
            </a:endParaRPr>
          </a:p>
        </p:txBody>
      </p:sp>
      <p:sp>
        <p:nvSpPr>
          <p:cNvPr id="60" name="Right Triangle 10">
            <a:extLst>
              <a:ext uri="{FF2B5EF4-FFF2-40B4-BE49-F238E27FC236}">
                <a16:creationId xmlns="" xmlns:a16="http://schemas.microsoft.com/office/drawing/2014/main" id="{4159BB5E-A78C-4113-9B5A-D5116BFF2E8F}"/>
              </a:ext>
            </a:extLst>
          </p:cNvPr>
          <p:cNvSpPr/>
          <p:nvPr/>
        </p:nvSpPr>
        <p:spPr>
          <a:xfrm rot="13436248">
            <a:off x="9596607" y="5238411"/>
            <a:ext cx="1417324" cy="1364036"/>
          </a:xfrm>
          <a:custGeom>
            <a:avLst/>
            <a:gdLst/>
            <a:ahLst/>
            <a:cxnLst/>
            <a:rect l="l" t="t" r="r" b="b"/>
            <a:pathLst>
              <a:path w="1416297" h="1353657">
                <a:moveTo>
                  <a:pt x="1416297" y="338657"/>
                </a:moveTo>
                <a:lnTo>
                  <a:pt x="342330" y="1353657"/>
                </a:lnTo>
                <a:lnTo>
                  <a:pt x="340597" y="1352019"/>
                </a:lnTo>
                <a:lnTo>
                  <a:pt x="1" y="1352019"/>
                </a:lnTo>
                <a:lnTo>
                  <a:pt x="0" y="1030124"/>
                </a:lnTo>
                <a:lnTo>
                  <a:pt x="2" y="1030125"/>
                </a:lnTo>
                <a:lnTo>
                  <a:pt x="1089972"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Rectangle 60">
            <a:extLst>
              <a:ext uri="{FF2B5EF4-FFF2-40B4-BE49-F238E27FC236}">
                <a16:creationId xmlns="" xmlns:a16="http://schemas.microsoft.com/office/drawing/2014/main" id="{92083A12-CB6D-4A58-BC61-259FC3954B17}"/>
              </a:ext>
            </a:extLst>
          </p:cNvPr>
          <p:cNvSpPr/>
          <p:nvPr/>
        </p:nvSpPr>
        <p:spPr>
          <a:xfrm>
            <a:off x="888024" y="5665783"/>
            <a:ext cx="1868428" cy="470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6"/>
              </a:solidFill>
            </a:endParaRPr>
          </a:p>
        </p:txBody>
      </p:sp>
      <p:sp>
        <p:nvSpPr>
          <p:cNvPr id="62" name="Rectangle 61">
            <a:extLst>
              <a:ext uri="{FF2B5EF4-FFF2-40B4-BE49-F238E27FC236}">
                <a16:creationId xmlns="" xmlns:a16="http://schemas.microsoft.com/office/drawing/2014/main" id="{A248A024-9C25-468A-B6D5-51E9688FF80E}"/>
              </a:ext>
            </a:extLst>
          </p:cNvPr>
          <p:cNvSpPr/>
          <p:nvPr/>
        </p:nvSpPr>
        <p:spPr>
          <a:xfrm>
            <a:off x="2627977" y="5665783"/>
            <a:ext cx="1728000" cy="4706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3" name="Rectangle 62">
            <a:extLst>
              <a:ext uri="{FF2B5EF4-FFF2-40B4-BE49-F238E27FC236}">
                <a16:creationId xmlns="" xmlns:a16="http://schemas.microsoft.com/office/drawing/2014/main" id="{95F551B3-AB5C-4330-A426-EA084A481E45}"/>
              </a:ext>
            </a:extLst>
          </p:cNvPr>
          <p:cNvSpPr/>
          <p:nvPr/>
        </p:nvSpPr>
        <p:spPr>
          <a:xfrm>
            <a:off x="4359137" y="5665783"/>
            <a:ext cx="3221105" cy="470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Rectangle 63">
            <a:extLst>
              <a:ext uri="{FF2B5EF4-FFF2-40B4-BE49-F238E27FC236}">
                <a16:creationId xmlns="" xmlns:a16="http://schemas.microsoft.com/office/drawing/2014/main" id="{6ABB919A-0A61-45AD-90BB-9C38B83844DE}"/>
              </a:ext>
            </a:extLst>
          </p:cNvPr>
          <p:cNvSpPr/>
          <p:nvPr/>
        </p:nvSpPr>
        <p:spPr>
          <a:xfrm>
            <a:off x="6091032" y="5665783"/>
            <a:ext cx="1728000" cy="4706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5" name="Rectangle 64">
            <a:extLst>
              <a:ext uri="{FF2B5EF4-FFF2-40B4-BE49-F238E27FC236}">
                <a16:creationId xmlns="" xmlns:a16="http://schemas.microsoft.com/office/drawing/2014/main" id="{41A3AA89-9F6F-499A-B5E2-56B22A978194}"/>
              </a:ext>
            </a:extLst>
          </p:cNvPr>
          <p:cNvSpPr/>
          <p:nvPr/>
        </p:nvSpPr>
        <p:spPr>
          <a:xfrm>
            <a:off x="7822926" y="5665783"/>
            <a:ext cx="2121124" cy="4706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Isosceles Triangle 71">
            <a:extLst>
              <a:ext uri="{FF2B5EF4-FFF2-40B4-BE49-F238E27FC236}">
                <a16:creationId xmlns="" xmlns:a16="http://schemas.microsoft.com/office/drawing/2014/main" id="{13CB475A-3318-46B8-8071-BC6C45C6B38F}"/>
              </a:ext>
            </a:extLst>
          </p:cNvPr>
          <p:cNvSpPr/>
          <p:nvPr/>
        </p:nvSpPr>
        <p:spPr>
          <a:xfrm>
            <a:off x="1672509" y="5467983"/>
            <a:ext cx="180000" cy="2160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6"/>
              </a:solidFill>
            </a:endParaRPr>
          </a:p>
        </p:txBody>
      </p:sp>
      <p:sp>
        <p:nvSpPr>
          <p:cNvPr id="73" name="Isosceles Triangle 72">
            <a:extLst>
              <a:ext uri="{FF2B5EF4-FFF2-40B4-BE49-F238E27FC236}">
                <a16:creationId xmlns="" xmlns:a16="http://schemas.microsoft.com/office/drawing/2014/main" id="{3B98A398-D5F0-48ED-B381-5741B8FE328B}"/>
              </a:ext>
            </a:extLst>
          </p:cNvPr>
          <p:cNvSpPr/>
          <p:nvPr/>
        </p:nvSpPr>
        <p:spPr>
          <a:xfrm>
            <a:off x="5133138" y="5467983"/>
            <a:ext cx="180000" cy="216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Isosceles Triangle 73">
            <a:extLst>
              <a:ext uri="{FF2B5EF4-FFF2-40B4-BE49-F238E27FC236}">
                <a16:creationId xmlns="" xmlns:a16="http://schemas.microsoft.com/office/drawing/2014/main" id="{CC1C4E75-1493-431C-AD3F-2F5E227FD8F0}"/>
              </a:ext>
            </a:extLst>
          </p:cNvPr>
          <p:cNvSpPr/>
          <p:nvPr/>
        </p:nvSpPr>
        <p:spPr>
          <a:xfrm>
            <a:off x="8596926" y="5454731"/>
            <a:ext cx="180000" cy="2160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0" name="TextBox 79">
            <a:extLst>
              <a:ext uri="{FF2B5EF4-FFF2-40B4-BE49-F238E27FC236}">
                <a16:creationId xmlns="" xmlns:a16="http://schemas.microsoft.com/office/drawing/2014/main" id="{913696AB-3E2F-41EF-A4D9-FBF038544D83}"/>
              </a:ext>
            </a:extLst>
          </p:cNvPr>
          <p:cNvSpPr txBox="1"/>
          <p:nvPr/>
        </p:nvSpPr>
        <p:spPr>
          <a:xfrm>
            <a:off x="5539728" y="1478311"/>
            <a:ext cx="2663368" cy="461665"/>
          </a:xfrm>
          <a:prstGeom prst="rect">
            <a:avLst/>
          </a:prstGeom>
          <a:noFill/>
        </p:spPr>
        <p:txBody>
          <a:bodyPr wrap="square" rtlCol="0">
            <a:spAutoFit/>
          </a:bodyPr>
          <a:lstStyle/>
          <a:p>
            <a:r>
              <a:rPr lang="en-US" altLang="ko-KR" sz="2400" b="1" dirty="0" smtClean="0">
                <a:solidFill>
                  <a:schemeClr val="accent2"/>
                </a:solidFill>
                <a:cs typeface="Arial" pitchFamily="34" charset="0"/>
              </a:rPr>
              <a:t>Training Wings</a:t>
            </a:r>
            <a:endParaRPr lang="ko-KR" altLang="en-US" sz="2400" b="1" dirty="0">
              <a:solidFill>
                <a:schemeClr val="accent2"/>
              </a:solidFill>
              <a:cs typeface="Arial" pitchFamily="34" charset="0"/>
            </a:endParaRPr>
          </a:p>
        </p:txBody>
      </p:sp>
      <p:grpSp>
        <p:nvGrpSpPr>
          <p:cNvPr id="83" name="Group 82">
            <a:extLst>
              <a:ext uri="{FF2B5EF4-FFF2-40B4-BE49-F238E27FC236}">
                <a16:creationId xmlns="" xmlns:a16="http://schemas.microsoft.com/office/drawing/2014/main" id="{327911AE-B2E3-42CB-A2D0-7E9BCE0B48D1}"/>
              </a:ext>
            </a:extLst>
          </p:cNvPr>
          <p:cNvGrpSpPr/>
          <p:nvPr/>
        </p:nvGrpSpPr>
        <p:grpSpPr>
          <a:xfrm>
            <a:off x="8983213" y="1319287"/>
            <a:ext cx="3023219" cy="1171613"/>
            <a:chOff x="1265379" y="580983"/>
            <a:chExt cx="3023219" cy="1171613"/>
          </a:xfrm>
        </p:grpSpPr>
        <p:sp>
          <p:nvSpPr>
            <p:cNvPr id="84" name="TextBox 83">
              <a:extLst>
                <a:ext uri="{FF2B5EF4-FFF2-40B4-BE49-F238E27FC236}">
                  <a16:creationId xmlns="" xmlns:a16="http://schemas.microsoft.com/office/drawing/2014/main" id="{1D3FA756-5613-41B0-AA38-DE134BC1B842}"/>
                </a:ext>
              </a:extLst>
            </p:cNvPr>
            <p:cNvSpPr txBox="1"/>
            <p:nvPr/>
          </p:nvSpPr>
          <p:spPr>
            <a:xfrm>
              <a:off x="1265379" y="580983"/>
              <a:ext cx="3023219" cy="830997"/>
            </a:xfrm>
            <a:prstGeom prst="rect">
              <a:avLst/>
            </a:prstGeom>
            <a:noFill/>
          </p:spPr>
          <p:txBody>
            <a:bodyPr wrap="square" rtlCol="0">
              <a:spAutoFit/>
            </a:bodyPr>
            <a:lstStyle/>
            <a:p>
              <a:r>
                <a:rPr lang="en-US" altLang="ko-KR" sz="2400" b="1" dirty="0" smtClean="0">
                  <a:solidFill>
                    <a:schemeClr val="accent4"/>
                  </a:solidFill>
                  <a:cs typeface="Arial" pitchFamily="34" charset="0"/>
                </a:rPr>
                <a:t>Placement Activities</a:t>
              </a:r>
              <a:endParaRPr lang="ko-KR" altLang="en-US" sz="2400" b="1" dirty="0">
                <a:solidFill>
                  <a:schemeClr val="accent4"/>
                </a:solidFill>
                <a:cs typeface="Arial" pitchFamily="34" charset="0"/>
              </a:endParaRPr>
            </a:p>
          </p:txBody>
        </p:sp>
        <p:sp>
          <p:nvSpPr>
            <p:cNvPr id="85" name="TextBox 84">
              <a:extLst>
                <a:ext uri="{FF2B5EF4-FFF2-40B4-BE49-F238E27FC236}">
                  <a16:creationId xmlns="" xmlns:a16="http://schemas.microsoft.com/office/drawing/2014/main" id="{8292BC80-3E3F-4CDE-88F4-6FBC38C66A7E}"/>
                </a:ext>
              </a:extLst>
            </p:cNvPr>
            <p:cNvSpPr txBox="1"/>
            <p:nvPr/>
          </p:nvSpPr>
          <p:spPr>
            <a:xfrm>
              <a:off x="1331640" y="1475597"/>
              <a:ext cx="1789152" cy="27699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
        <p:nvSpPr>
          <p:cNvPr id="99" name="Rectangle 9">
            <a:extLst>
              <a:ext uri="{FF2B5EF4-FFF2-40B4-BE49-F238E27FC236}">
                <a16:creationId xmlns="" xmlns:a16="http://schemas.microsoft.com/office/drawing/2014/main" id="{A241B07F-6C24-4AB0-947B-86EBCB8D3E63}"/>
              </a:ext>
            </a:extLst>
          </p:cNvPr>
          <p:cNvSpPr/>
          <p:nvPr/>
        </p:nvSpPr>
        <p:spPr>
          <a:xfrm>
            <a:off x="1562178" y="149354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0" name="Rounded Rectangle 5">
            <a:extLst>
              <a:ext uri="{FF2B5EF4-FFF2-40B4-BE49-F238E27FC236}">
                <a16:creationId xmlns="" xmlns:a16="http://schemas.microsoft.com/office/drawing/2014/main" id="{75150AF0-7ED2-428B-982E-9DCAE824BDB0}"/>
              </a:ext>
            </a:extLst>
          </p:cNvPr>
          <p:cNvSpPr/>
          <p:nvPr/>
        </p:nvSpPr>
        <p:spPr>
          <a:xfrm flipH="1">
            <a:off x="4921914" y="1488911"/>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3" name="Rounded Rectangle 7">
            <a:extLst>
              <a:ext uri="{FF2B5EF4-FFF2-40B4-BE49-F238E27FC236}">
                <a16:creationId xmlns="" xmlns:a16="http://schemas.microsoft.com/office/drawing/2014/main" id="{40D81115-0526-4B30-B7BB-B422C9668F55}"/>
              </a:ext>
            </a:extLst>
          </p:cNvPr>
          <p:cNvSpPr/>
          <p:nvPr/>
        </p:nvSpPr>
        <p:spPr>
          <a:xfrm>
            <a:off x="8359131" y="1459988"/>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Rectangle 2"/>
          <p:cNvSpPr/>
          <p:nvPr/>
        </p:nvSpPr>
        <p:spPr>
          <a:xfrm>
            <a:off x="9027106" y="2086724"/>
            <a:ext cx="2979326" cy="3170099"/>
          </a:xfrm>
          <a:prstGeom prst="rect">
            <a:avLst/>
          </a:prstGeom>
        </p:spPr>
        <p:txBody>
          <a:bodyPr wrap="square">
            <a:spAutoFit/>
          </a:bodyPr>
          <a:lstStyle/>
          <a:p>
            <a:r>
              <a:rPr lang="en-US" sz="2000" dirty="0">
                <a:solidFill>
                  <a:schemeClr val="tx1">
                    <a:lumMod val="75000"/>
                    <a:lumOff val="25000"/>
                  </a:schemeClr>
                </a:solidFill>
              </a:rPr>
              <a:t>Our Company also </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oraganized</a:t>
            </a:r>
            <a:r>
              <a:rPr lang="en-US" sz="2000" dirty="0" smtClean="0">
                <a:solidFill>
                  <a:schemeClr val="tx1">
                    <a:lumMod val="75000"/>
                    <a:lumOff val="25000"/>
                  </a:schemeClr>
                </a:solidFill>
              </a:rPr>
              <a:t> </a:t>
            </a:r>
            <a:r>
              <a:rPr lang="en-US" sz="2000" dirty="0">
                <a:solidFill>
                  <a:schemeClr val="tx1">
                    <a:lumMod val="75000"/>
                    <a:lumOff val="25000"/>
                  </a:schemeClr>
                </a:solidFill>
              </a:rPr>
              <a:t>placement drive </a:t>
            </a:r>
            <a:r>
              <a:rPr lang="en-US" sz="2000" dirty="0" err="1" smtClean="0">
                <a:solidFill>
                  <a:schemeClr val="tx1">
                    <a:lumMod val="75000"/>
                    <a:lumOff val="25000"/>
                  </a:schemeClr>
                </a:solidFill>
              </a:rPr>
              <a:t>activites</a:t>
            </a:r>
            <a:r>
              <a:rPr lang="en-US" sz="2000" dirty="0" smtClean="0">
                <a:solidFill>
                  <a:schemeClr val="tx1">
                    <a:lumMod val="75000"/>
                    <a:lumOff val="25000"/>
                  </a:schemeClr>
                </a:solidFill>
              </a:rPr>
              <a:t>  </a:t>
            </a:r>
            <a:r>
              <a:rPr lang="en-US" sz="2000" dirty="0">
                <a:solidFill>
                  <a:schemeClr val="tx1">
                    <a:lumMod val="75000"/>
                    <a:lumOff val="25000"/>
                  </a:schemeClr>
                </a:solidFill>
              </a:rPr>
              <a:t>into many colleges and universities .Many Students of </a:t>
            </a:r>
            <a:r>
              <a:rPr lang="en-US" sz="2000" dirty="0" err="1">
                <a:solidFill>
                  <a:schemeClr val="tx1">
                    <a:lumMod val="75000"/>
                    <a:lumOff val="25000"/>
                  </a:schemeClr>
                </a:solidFill>
              </a:rPr>
              <a:t>Mecatredz</a:t>
            </a:r>
            <a:r>
              <a:rPr lang="en-US" sz="2000" dirty="0">
                <a:solidFill>
                  <a:schemeClr val="tx1">
                    <a:lumMod val="75000"/>
                    <a:lumOff val="25000"/>
                  </a:schemeClr>
                </a:solidFill>
              </a:rPr>
              <a:t> Technology working into MNC Companies like as TCS ,Wipro ,HCL ,</a:t>
            </a:r>
            <a:r>
              <a:rPr lang="en-US" sz="2000" dirty="0" err="1">
                <a:solidFill>
                  <a:schemeClr val="tx1">
                    <a:lumMod val="75000"/>
                    <a:lumOff val="25000"/>
                  </a:schemeClr>
                </a:solidFill>
              </a:rPr>
              <a:t>Youtube,IBM</a:t>
            </a:r>
            <a:r>
              <a:rPr lang="en-US" sz="2000" dirty="0">
                <a:solidFill>
                  <a:schemeClr val="tx1">
                    <a:lumMod val="75000"/>
                    <a:lumOff val="25000"/>
                  </a:schemeClr>
                </a:solidFill>
              </a:rPr>
              <a:t> ..</a:t>
            </a:r>
            <a:r>
              <a:rPr lang="en-US" sz="2000" dirty="0" err="1">
                <a:solidFill>
                  <a:schemeClr val="tx1">
                    <a:lumMod val="75000"/>
                    <a:lumOff val="25000"/>
                  </a:schemeClr>
                </a:solidFill>
              </a:rPr>
              <a:t>etc</a:t>
            </a:r>
            <a:endParaRPr lang="en-US" sz="2000" dirty="0">
              <a:solidFill>
                <a:schemeClr val="tx1">
                  <a:lumMod val="75000"/>
                  <a:lumOff val="25000"/>
                </a:schemeClr>
              </a:solidFill>
            </a:endParaRPr>
          </a:p>
        </p:txBody>
      </p:sp>
      <p:sp>
        <p:nvSpPr>
          <p:cNvPr id="4" name="Rectangle 3"/>
          <p:cNvSpPr/>
          <p:nvPr/>
        </p:nvSpPr>
        <p:spPr>
          <a:xfrm>
            <a:off x="5508614" y="2092703"/>
            <a:ext cx="2850518" cy="3477875"/>
          </a:xfrm>
          <a:prstGeom prst="rect">
            <a:avLst/>
          </a:prstGeom>
        </p:spPr>
        <p:txBody>
          <a:bodyPr wrap="square">
            <a:spAutoFit/>
          </a:bodyPr>
          <a:lstStyle/>
          <a:p>
            <a:r>
              <a:rPr lang="en-US" sz="2000" dirty="0">
                <a:solidFill>
                  <a:schemeClr val="tx1">
                    <a:lumMod val="75000"/>
                    <a:lumOff val="25000"/>
                  </a:schemeClr>
                </a:solidFill>
              </a:rPr>
              <a:t>Multiple Technical students having required of Projects on latest technologies . so Our Company also provide best Software Training in </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Lucknow</a:t>
            </a:r>
            <a:r>
              <a:rPr lang="en-US" sz="2000" dirty="0" smtClean="0">
                <a:solidFill>
                  <a:schemeClr val="tx1">
                    <a:lumMod val="75000"/>
                    <a:lumOff val="25000"/>
                  </a:schemeClr>
                </a:solidFill>
              </a:rPr>
              <a:t> . We  provide all  B. tech ,BCA,MCA,  BSC(CS/IT),Diploma(CS/IT), PGDCA. Etc.</a:t>
            </a:r>
            <a:r>
              <a:rPr lang="en-US" sz="1400" dirty="0">
                <a:solidFill>
                  <a:schemeClr val="tx1">
                    <a:lumMod val="75000"/>
                    <a:lumOff val="25000"/>
                  </a:schemeClr>
                </a:solidFill>
              </a:rPr>
              <a:t> </a:t>
            </a:r>
          </a:p>
        </p:txBody>
      </p:sp>
      <p:sp>
        <p:nvSpPr>
          <p:cNvPr id="5" name="Rectangle 4"/>
          <p:cNvSpPr/>
          <p:nvPr/>
        </p:nvSpPr>
        <p:spPr>
          <a:xfrm>
            <a:off x="2199872" y="2251727"/>
            <a:ext cx="2629278" cy="2862322"/>
          </a:xfrm>
          <a:prstGeom prst="rect">
            <a:avLst/>
          </a:prstGeom>
        </p:spPr>
        <p:txBody>
          <a:bodyPr wrap="square">
            <a:spAutoFit/>
          </a:bodyPr>
          <a:lstStyle/>
          <a:p>
            <a:r>
              <a:rPr lang="en-US" sz="2000" dirty="0">
                <a:solidFill>
                  <a:schemeClr val="tx1">
                    <a:lumMod val="75000"/>
                    <a:lumOff val="25000"/>
                  </a:schemeClr>
                </a:solidFill>
              </a:rPr>
              <a:t>We also working as Software </a:t>
            </a:r>
            <a:r>
              <a:rPr lang="en-US" sz="2000" dirty="0" err="1" smtClean="0">
                <a:solidFill>
                  <a:schemeClr val="tx1">
                    <a:lumMod val="75000"/>
                    <a:lumOff val="25000"/>
                  </a:schemeClr>
                </a:solidFill>
              </a:rPr>
              <a:t>developement</a:t>
            </a:r>
            <a:r>
              <a:rPr lang="en-US" sz="2000" dirty="0" smtClean="0">
                <a:solidFill>
                  <a:schemeClr val="tx1">
                    <a:lumMod val="75000"/>
                    <a:lumOff val="25000"/>
                  </a:schemeClr>
                </a:solidFill>
              </a:rPr>
              <a:t> </a:t>
            </a:r>
            <a:r>
              <a:rPr lang="en-US" sz="2000" dirty="0">
                <a:solidFill>
                  <a:schemeClr val="tx1">
                    <a:lumMod val="75000"/>
                    <a:lumOff val="25000"/>
                  </a:schemeClr>
                </a:solidFill>
              </a:rPr>
              <a:t>as well as Software Training . Our Company completed multiple Government and Non-Government Projects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0491299"/>
      </p:ext>
    </p:extLst>
  </p:cSld>
  <p:clrMapOvr>
    <a:masterClrMapping/>
  </p:clrMapOvr>
  <mc:AlternateContent xmlns:mc="http://schemas.openxmlformats.org/markup-compatibility/2006" xmlns:p14="http://schemas.microsoft.com/office/powerpoint/2010/main">
    <mc:Choice Requires="p14">
      <p:transition spd="slow" p14:dur="2000" advTm="2242"/>
    </mc:Choice>
    <mc:Fallback xmlns="">
      <p:transition spd="slow" advTm="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23529" y="493236"/>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Mobile Application Development</a:t>
            </a:r>
            <a:endParaRPr lang="en-US" dirty="0"/>
          </a:p>
        </p:txBody>
      </p:sp>
      <p:grpSp>
        <p:nvGrpSpPr>
          <p:cNvPr id="5" name="Group 4">
            <a:extLst>
              <a:ext uri="{FF2B5EF4-FFF2-40B4-BE49-F238E27FC236}">
                <a16:creationId xmlns="" xmlns:a16="http://schemas.microsoft.com/office/drawing/2014/main" id="{1C7CDB0C-1518-4B42-9553-71F172318E2E}"/>
              </a:ext>
            </a:extLst>
          </p:cNvPr>
          <p:cNvGrpSpPr/>
          <p:nvPr/>
        </p:nvGrpSpPr>
        <p:grpSpPr>
          <a:xfrm>
            <a:off x="0" y="2250049"/>
            <a:ext cx="8404456" cy="3883620"/>
            <a:chOff x="0" y="1992982"/>
            <a:chExt cx="3096864" cy="3380234"/>
          </a:xfrm>
        </p:grpSpPr>
        <p:sp>
          <p:nvSpPr>
            <p:cNvPr id="6" name="Rectangle 5">
              <a:extLst>
                <a:ext uri="{FF2B5EF4-FFF2-40B4-BE49-F238E27FC236}">
                  <a16:creationId xmlns="" xmlns:a16="http://schemas.microsoft.com/office/drawing/2014/main" id="{D72C992E-58F9-459D-A9BB-0D2DFAF9287E}"/>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6">
              <a:extLst>
                <a:ext uri="{FF2B5EF4-FFF2-40B4-BE49-F238E27FC236}">
                  <a16:creationId xmlns="" xmlns:a16="http://schemas.microsoft.com/office/drawing/2014/main" id="{B7BA9409-C760-4727-B262-121C017E01B4}"/>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8" name="Oval 10">
            <a:extLst>
              <a:ext uri="{FF2B5EF4-FFF2-40B4-BE49-F238E27FC236}">
                <a16:creationId xmlns="" xmlns:a16="http://schemas.microsoft.com/office/drawing/2014/main" id="{0D3D093D-4946-4D7E-9351-2586B05E7647}"/>
              </a:ext>
            </a:extLst>
          </p:cNvPr>
          <p:cNvSpPr/>
          <p:nvPr/>
        </p:nvSpPr>
        <p:spPr>
          <a:xfrm>
            <a:off x="4058842" y="301395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12">
            <a:extLst>
              <a:ext uri="{FF2B5EF4-FFF2-40B4-BE49-F238E27FC236}">
                <a16:creationId xmlns="" xmlns:a16="http://schemas.microsoft.com/office/drawing/2014/main" id="{96C9668C-CAD4-439C-864B-E67DD002AE9E}"/>
              </a:ext>
            </a:extLst>
          </p:cNvPr>
          <p:cNvSpPr/>
          <p:nvPr/>
        </p:nvSpPr>
        <p:spPr>
          <a:xfrm>
            <a:off x="4058842" y="420009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4">
            <a:extLst>
              <a:ext uri="{FF2B5EF4-FFF2-40B4-BE49-F238E27FC236}">
                <a16:creationId xmlns="" xmlns:a16="http://schemas.microsoft.com/office/drawing/2014/main" id="{11CD0790-D9AD-4E02-A468-02710758F28A}"/>
              </a:ext>
            </a:extLst>
          </p:cNvPr>
          <p:cNvSpPr/>
          <p:nvPr/>
        </p:nvSpPr>
        <p:spPr>
          <a:xfrm>
            <a:off x="4058842" y="5386234"/>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 Placeholder 27">
            <a:extLst>
              <a:ext uri="{FF2B5EF4-FFF2-40B4-BE49-F238E27FC236}">
                <a16:creationId xmlns="" xmlns:a16="http://schemas.microsoft.com/office/drawing/2014/main" id="{1F4A433F-9932-44D3-8AE2-4FCF45376351}"/>
              </a:ext>
            </a:extLst>
          </p:cNvPr>
          <p:cNvSpPr txBox="1">
            <a:spLocks/>
          </p:cNvSpPr>
          <p:nvPr/>
        </p:nvSpPr>
        <p:spPr>
          <a:xfrm>
            <a:off x="4887620" y="2833953"/>
            <a:ext cx="2894719" cy="830997"/>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Paint your app to life in milliseconds with </a:t>
            </a:r>
            <a:r>
              <a:rPr lang="en-US" altLang="en-US" dirty="0" err="1"/>
              <a:t>Stateful</a:t>
            </a:r>
            <a:r>
              <a:rPr lang="en-US" altLang="en-US" dirty="0"/>
              <a:t> Hot Reload. Use a rich set of fully-customizable widgets to build native interfaces in minutes.</a:t>
            </a:r>
            <a:r>
              <a:rPr lang="en-US" altLang="ko-KR" dirty="0" smtClean="0">
                <a:cs typeface="Arial" pitchFamily="34" charset="0"/>
              </a:rPr>
              <a:t>. </a:t>
            </a:r>
            <a:endParaRPr lang="en-US" altLang="ko-KR" dirty="0"/>
          </a:p>
        </p:txBody>
      </p:sp>
      <p:sp>
        <p:nvSpPr>
          <p:cNvPr id="12" name="Text Placeholder 28">
            <a:extLst>
              <a:ext uri="{FF2B5EF4-FFF2-40B4-BE49-F238E27FC236}">
                <a16:creationId xmlns="" xmlns:a16="http://schemas.microsoft.com/office/drawing/2014/main" id="{21AF954D-5837-4557-91C4-55E3E6C5BD85}"/>
              </a:ext>
            </a:extLst>
          </p:cNvPr>
          <p:cNvSpPr txBox="1">
            <a:spLocks/>
          </p:cNvSpPr>
          <p:nvPr/>
        </p:nvSpPr>
        <p:spPr>
          <a:xfrm>
            <a:off x="4887620" y="3980337"/>
            <a:ext cx="2894719" cy="1015663"/>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Quickly ship features with a focus on native end-user experiences. Layered architecture allows for full customization, which results in incredibly fast rendering and expressive and flexible designs</a:t>
            </a:r>
            <a:r>
              <a:rPr lang="en-US" altLang="ko-KR" dirty="0" smtClean="0">
                <a:cs typeface="Arial" pitchFamily="34" charset="0"/>
              </a:rPr>
              <a:t>.</a:t>
            </a:r>
            <a:endParaRPr lang="en-US" altLang="ko-KR" dirty="0"/>
          </a:p>
        </p:txBody>
      </p:sp>
      <p:sp>
        <p:nvSpPr>
          <p:cNvPr id="13" name="Text Placeholder 29">
            <a:extLst>
              <a:ext uri="{FF2B5EF4-FFF2-40B4-BE49-F238E27FC236}">
                <a16:creationId xmlns="" xmlns:a16="http://schemas.microsoft.com/office/drawing/2014/main" id="{AAF3C36A-05E3-42A7-89FF-70B9F63C4E6A}"/>
              </a:ext>
            </a:extLst>
          </p:cNvPr>
          <p:cNvSpPr txBox="1">
            <a:spLocks/>
          </p:cNvSpPr>
          <p:nvPr/>
        </p:nvSpPr>
        <p:spPr>
          <a:xfrm>
            <a:off x="4887620" y="5139973"/>
            <a:ext cx="2894719" cy="1015663"/>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Flutter’s widgets incorporate all critical platform differences such as scrolling, navigation, icons and fonts, and your Flutter code is compiled to native ARM machine code using </a:t>
            </a:r>
            <a:r>
              <a:rPr lang="en-US" altLang="en-US" dirty="0">
                <a:hlinkClick r:id="rId4"/>
              </a:rPr>
              <a:t>Dart's native compilers</a:t>
            </a:r>
            <a:r>
              <a:rPr lang="en-US" altLang="en-US" dirty="0"/>
              <a:t>.</a:t>
            </a:r>
            <a:endParaRPr lang="en-US" altLang="ko-KR" dirty="0"/>
          </a:p>
        </p:txBody>
      </p:sp>
      <p:sp>
        <p:nvSpPr>
          <p:cNvPr id="14" name="직사각형 23">
            <a:extLst>
              <a:ext uri="{FF2B5EF4-FFF2-40B4-BE49-F238E27FC236}">
                <a16:creationId xmlns="" xmlns:a16="http://schemas.microsoft.com/office/drawing/2014/main" id="{3B5829BD-1CBF-4C44-8CD5-AEB023D3366A}"/>
              </a:ext>
            </a:extLst>
          </p:cNvPr>
          <p:cNvSpPr/>
          <p:nvPr/>
        </p:nvSpPr>
        <p:spPr>
          <a:xfrm>
            <a:off x="323529" y="2549826"/>
            <a:ext cx="4419199" cy="584775"/>
          </a:xfrm>
          <a:prstGeom prst="rect">
            <a:avLst/>
          </a:prstGeom>
        </p:spPr>
        <p:txBody>
          <a:bodyPr wrap="square">
            <a:spAutoFit/>
          </a:bodyPr>
          <a:lstStyle/>
          <a:p>
            <a:r>
              <a:rPr lang="en-US" altLang="ko-KR" sz="3200" b="1" dirty="0" smtClean="0">
                <a:solidFill>
                  <a:schemeClr val="bg1"/>
                </a:solidFill>
              </a:rPr>
              <a:t>Some Mobile APP</a:t>
            </a:r>
            <a:endParaRPr lang="en-US" altLang="ko-KR" sz="3200" b="1" dirty="0">
              <a:solidFill>
                <a:schemeClr val="bg1"/>
              </a:solidFill>
            </a:endParaRPr>
          </a:p>
        </p:txBody>
      </p:sp>
      <p:sp>
        <p:nvSpPr>
          <p:cNvPr id="15" name="직사각형 24">
            <a:extLst>
              <a:ext uri="{FF2B5EF4-FFF2-40B4-BE49-F238E27FC236}">
                <a16:creationId xmlns="" xmlns:a16="http://schemas.microsoft.com/office/drawing/2014/main" id="{52758CA9-0EB8-42A5-9FBF-41230B6703D1}"/>
              </a:ext>
            </a:extLst>
          </p:cNvPr>
          <p:cNvSpPr/>
          <p:nvPr/>
        </p:nvSpPr>
        <p:spPr>
          <a:xfrm>
            <a:off x="323530" y="3347262"/>
            <a:ext cx="3506348" cy="1815882"/>
          </a:xfrm>
          <a:prstGeom prst="rect">
            <a:avLst/>
          </a:prstGeom>
        </p:spPr>
        <p:txBody>
          <a:bodyPr wrap="square">
            <a:spAutoFit/>
          </a:bodyPr>
          <a:lstStyle/>
          <a:p>
            <a:pPr marL="342900" indent="-342900">
              <a:buAutoNum type="arabicPeriod"/>
            </a:pPr>
            <a:r>
              <a:rPr lang="en-US" altLang="ko-KR" sz="1600" b="1" dirty="0">
                <a:solidFill>
                  <a:schemeClr val="bg1"/>
                </a:solidFill>
                <a:cs typeface="Arial" pitchFamily="34" charset="0"/>
              </a:rPr>
              <a:t>MY MT App</a:t>
            </a:r>
          </a:p>
          <a:p>
            <a:pPr marL="342900" indent="-342900">
              <a:buAutoNum type="arabicPeriod"/>
            </a:pPr>
            <a:r>
              <a:rPr lang="en-US" altLang="ko-KR" sz="1600" b="1" dirty="0">
                <a:solidFill>
                  <a:schemeClr val="bg1"/>
                </a:solidFill>
                <a:cs typeface="Arial" pitchFamily="34" charset="0"/>
              </a:rPr>
              <a:t>All Technology Notes App</a:t>
            </a:r>
          </a:p>
          <a:p>
            <a:pPr marL="342900" indent="-342900">
              <a:buAutoNum type="arabicPeriod"/>
            </a:pPr>
            <a:r>
              <a:rPr lang="en-US" altLang="ko-KR" sz="1600" b="1" dirty="0">
                <a:solidFill>
                  <a:schemeClr val="bg1"/>
                </a:solidFill>
                <a:cs typeface="Arial" pitchFamily="34" charset="0"/>
              </a:rPr>
              <a:t>Digital Study Notes App</a:t>
            </a:r>
          </a:p>
          <a:p>
            <a:pPr marL="342900" indent="-342900">
              <a:buAutoNum type="arabicPeriod"/>
            </a:pPr>
            <a:r>
              <a:rPr lang="en-US" altLang="ko-KR" sz="1600" b="1" dirty="0">
                <a:solidFill>
                  <a:schemeClr val="bg1"/>
                </a:solidFill>
                <a:cs typeface="Arial" pitchFamily="34" charset="0"/>
              </a:rPr>
              <a:t>Dark Study App</a:t>
            </a:r>
          </a:p>
          <a:p>
            <a:pPr marL="342900" indent="-342900">
              <a:buAutoNum type="arabicPeriod"/>
            </a:pPr>
            <a:r>
              <a:rPr lang="en-US" altLang="ko-KR" sz="1600" b="1" dirty="0">
                <a:solidFill>
                  <a:schemeClr val="bg1"/>
                </a:solidFill>
                <a:cs typeface="Arial" pitchFamily="34" charset="0"/>
              </a:rPr>
              <a:t>Tech Study Hub App</a:t>
            </a:r>
          </a:p>
          <a:p>
            <a:pPr marL="342900" indent="-342900">
              <a:buAutoNum type="arabicPeriod"/>
            </a:pPr>
            <a:r>
              <a:rPr lang="en-US" altLang="ko-KR" sz="1600" b="1" dirty="0">
                <a:solidFill>
                  <a:schemeClr val="bg1"/>
                </a:solidFill>
                <a:cs typeface="Arial" pitchFamily="34" charset="0"/>
              </a:rPr>
              <a:t>Programming Language </a:t>
            </a:r>
            <a:r>
              <a:rPr lang="en-US" altLang="ko-KR" sz="1600" b="1" dirty="0" err="1">
                <a:solidFill>
                  <a:schemeClr val="bg1"/>
                </a:solidFill>
                <a:cs typeface="Arial" pitchFamily="34" charset="0"/>
              </a:rPr>
              <a:t>pdf</a:t>
            </a:r>
            <a:endParaRPr lang="en-US" altLang="ko-KR" sz="1600" b="1" dirty="0">
              <a:solidFill>
                <a:schemeClr val="bg1"/>
              </a:solidFill>
              <a:cs typeface="Arial" pitchFamily="34" charset="0"/>
            </a:endParaRPr>
          </a:p>
          <a:p>
            <a:pPr marL="342900" indent="-342900">
              <a:buAutoNum type="arabicPeriod"/>
            </a:pPr>
            <a:r>
              <a:rPr lang="en-US" altLang="ko-KR" sz="1600" b="1" dirty="0">
                <a:solidFill>
                  <a:schemeClr val="bg1"/>
                </a:solidFill>
                <a:cs typeface="Arial" pitchFamily="34" charset="0"/>
              </a:rPr>
              <a:t>Question Controller App</a:t>
            </a:r>
          </a:p>
        </p:txBody>
      </p:sp>
      <p:sp>
        <p:nvSpPr>
          <p:cNvPr id="16" name="Rectangle 16">
            <a:extLst>
              <a:ext uri="{FF2B5EF4-FFF2-40B4-BE49-F238E27FC236}">
                <a16:creationId xmlns="" xmlns:a16="http://schemas.microsoft.com/office/drawing/2014/main" id="{8B8CA4D9-5624-4F2D-92B3-957E92F5A752}"/>
              </a:ext>
            </a:extLst>
          </p:cNvPr>
          <p:cNvSpPr/>
          <p:nvPr/>
        </p:nvSpPr>
        <p:spPr>
          <a:xfrm rot="2700000">
            <a:off x="4288519" y="4303666"/>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9">
            <a:extLst>
              <a:ext uri="{FF2B5EF4-FFF2-40B4-BE49-F238E27FC236}">
                <a16:creationId xmlns="" xmlns:a16="http://schemas.microsoft.com/office/drawing/2014/main" id="{1502945F-B86E-4A62-8ECB-386F41809D37}"/>
              </a:ext>
            </a:extLst>
          </p:cNvPr>
          <p:cNvSpPr/>
          <p:nvPr/>
        </p:nvSpPr>
        <p:spPr>
          <a:xfrm>
            <a:off x="4214454" y="318381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Freeform 19">
            <a:extLst>
              <a:ext uri="{FF2B5EF4-FFF2-40B4-BE49-F238E27FC236}">
                <a16:creationId xmlns="" xmlns:a16="http://schemas.microsoft.com/office/drawing/2014/main" id="{A8D099D6-1081-4ECD-94DF-37735A8B9645}"/>
              </a:ext>
            </a:extLst>
          </p:cNvPr>
          <p:cNvSpPr/>
          <p:nvPr/>
        </p:nvSpPr>
        <p:spPr>
          <a:xfrm>
            <a:off x="4214454" y="5545932"/>
            <a:ext cx="360125" cy="354350"/>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9766" y="3145198"/>
            <a:ext cx="1539537" cy="1539537"/>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2853797"/>
      </p:ext>
    </p:extLst>
  </p:cSld>
  <p:clrMapOvr>
    <a:masterClrMapping/>
  </p:clrMapOvr>
  <mc:AlternateContent xmlns:mc="http://schemas.openxmlformats.org/markup-compatibility/2006" xmlns:p14="http://schemas.microsoft.com/office/powerpoint/2010/main">
    <mc:Choice Requires="p14">
      <p:transition spd="slow" p14:dur="2000" advTm="2409"/>
    </mc:Choice>
    <mc:Fallback xmlns="">
      <p:transition spd="slow" advTm="2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3488470" y="400472"/>
            <a:ext cx="6223649"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smtClean="0"/>
              <a:t>Our Web Applications</a:t>
            </a:r>
            <a:endParaRPr lang="en-US" sz="3600" dirty="0"/>
          </a:p>
        </p:txBody>
      </p:sp>
      <p:grpSp>
        <p:nvGrpSpPr>
          <p:cNvPr id="3" name="Group 2">
            <a:extLst>
              <a:ext uri="{FF2B5EF4-FFF2-40B4-BE49-F238E27FC236}">
                <a16:creationId xmlns="" xmlns:a16="http://schemas.microsoft.com/office/drawing/2014/main" id="{C4B1C653-5A36-4E77-9ED7-E44AB68645D3}"/>
              </a:ext>
            </a:extLst>
          </p:cNvPr>
          <p:cNvGrpSpPr/>
          <p:nvPr/>
        </p:nvGrpSpPr>
        <p:grpSpPr>
          <a:xfrm>
            <a:off x="4703100" y="2548378"/>
            <a:ext cx="2931576" cy="2442382"/>
            <a:chOff x="3690367" y="1823747"/>
            <a:chExt cx="5020109" cy="4182400"/>
          </a:xfrm>
        </p:grpSpPr>
        <p:sp>
          <p:nvSpPr>
            <p:cNvPr id="4" name="Freeform: Shape 14">
              <a:extLst>
                <a:ext uri="{FF2B5EF4-FFF2-40B4-BE49-F238E27FC236}">
                  <a16:creationId xmlns="" xmlns:a16="http://schemas.microsoft.com/office/drawing/2014/main" id="{5D7BAB1F-9B0A-438A-AAA5-3B3C536A9A12}"/>
                </a:ext>
              </a:extLst>
            </p:cNvPr>
            <p:cNvSpPr/>
            <p:nvPr/>
          </p:nvSpPr>
          <p:spPr>
            <a:xfrm>
              <a:off x="6083223" y="1823747"/>
              <a:ext cx="2627253" cy="4182400"/>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6"/>
            </a:solidFill>
            <a:ln w="1698" cap="flat">
              <a:noFill/>
              <a:prstDash val="solid"/>
              <a:miter/>
            </a:ln>
          </p:spPr>
          <p:txBody>
            <a:bodyPr rtlCol="0" anchor="ctr"/>
            <a:lstStyle/>
            <a:p>
              <a:endParaRPr lang="en-US"/>
            </a:p>
          </p:txBody>
        </p:sp>
        <p:sp>
          <p:nvSpPr>
            <p:cNvPr id="5" name="Freeform: Shape 15">
              <a:extLst>
                <a:ext uri="{FF2B5EF4-FFF2-40B4-BE49-F238E27FC236}">
                  <a16:creationId xmlns="" xmlns:a16="http://schemas.microsoft.com/office/drawing/2014/main" id="{BD7E21BD-3492-40D2-B673-580C17B68C73}"/>
                </a:ext>
              </a:extLst>
            </p:cNvPr>
            <p:cNvSpPr/>
            <p:nvPr/>
          </p:nvSpPr>
          <p:spPr>
            <a:xfrm>
              <a:off x="3690367" y="1839454"/>
              <a:ext cx="2336646" cy="4166693"/>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5"/>
            </a:solidFill>
            <a:ln w="1698" cap="flat">
              <a:noFill/>
              <a:prstDash val="solid"/>
              <a:miter/>
            </a:ln>
          </p:spPr>
          <p:txBody>
            <a:bodyPr rtlCol="0" anchor="ctr"/>
            <a:lstStyle/>
            <a:p>
              <a:endParaRPr lang="en-US"/>
            </a:p>
          </p:txBody>
        </p:sp>
      </p:grpSp>
      <p:grpSp>
        <p:nvGrpSpPr>
          <p:cNvPr id="6" name="Group 5">
            <a:extLst>
              <a:ext uri="{FF2B5EF4-FFF2-40B4-BE49-F238E27FC236}">
                <a16:creationId xmlns="" xmlns:a16="http://schemas.microsoft.com/office/drawing/2014/main" id="{160E4F19-0B20-472D-986D-BFBD7EAB1171}"/>
              </a:ext>
            </a:extLst>
          </p:cNvPr>
          <p:cNvGrpSpPr/>
          <p:nvPr/>
        </p:nvGrpSpPr>
        <p:grpSpPr>
          <a:xfrm>
            <a:off x="296892" y="1637539"/>
            <a:ext cx="4511942" cy="4273232"/>
            <a:chOff x="29243" y="1766274"/>
            <a:chExt cx="4511942" cy="4273232"/>
          </a:xfrm>
        </p:grpSpPr>
        <p:grpSp>
          <p:nvGrpSpPr>
            <p:cNvPr id="7" name="Group 6">
              <a:extLst>
                <a:ext uri="{FF2B5EF4-FFF2-40B4-BE49-F238E27FC236}">
                  <a16:creationId xmlns="" xmlns:a16="http://schemas.microsoft.com/office/drawing/2014/main" id="{4BF9A1A0-ACED-4048-B955-E897E8BE33C2}"/>
                </a:ext>
              </a:extLst>
            </p:cNvPr>
            <p:cNvGrpSpPr/>
            <p:nvPr/>
          </p:nvGrpSpPr>
          <p:grpSpPr>
            <a:xfrm>
              <a:off x="29243" y="3539372"/>
              <a:ext cx="2336964" cy="571524"/>
              <a:chOff x="2254894" y="4323070"/>
              <a:chExt cx="2357001" cy="571524"/>
            </a:xfrm>
          </p:grpSpPr>
          <p:sp>
            <p:nvSpPr>
              <p:cNvPr id="23" name="TextBox 22">
                <a:extLst>
                  <a:ext uri="{FF2B5EF4-FFF2-40B4-BE49-F238E27FC236}">
                    <a16:creationId xmlns="" xmlns:a16="http://schemas.microsoft.com/office/drawing/2014/main" id="{55EFA2F4-6D13-4033-B969-489F4842C8DE}"/>
                  </a:ext>
                </a:extLst>
              </p:cNvPr>
              <p:cNvSpPr txBox="1"/>
              <p:nvPr/>
            </p:nvSpPr>
            <p:spPr>
              <a:xfrm>
                <a:off x="2254894" y="4586817"/>
                <a:ext cx="2357001"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HDPS Mathura.</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 xmlns:a16="http://schemas.microsoft.com/office/drawing/2014/main" id="{FAEDDA6E-8395-4CB3-9E0D-13FAE9324816}"/>
                  </a:ext>
                </a:extLst>
              </p:cNvPr>
              <p:cNvSpPr txBox="1"/>
              <p:nvPr/>
            </p:nvSpPr>
            <p:spPr>
              <a:xfrm>
                <a:off x="2254897" y="4323070"/>
                <a:ext cx="233696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www.hdps.org</a:t>
                </a:r>
                <a:endParaRPr lang="ko-KR" altLang="en-US" b="1" dirty="0">
                  <a:solidFill>
                    <a:schemeClr val="tx1">
                      <a:lumMod val="75000"/>
                      <a:lumOff val="25000"/>
                    </a:schemeClr>
                  </a:solidFill>
                  <a:cs typeface="Arial" pitchFamily="34" charset="0"/>
                </a:endParaRPr>
              </a:p>
            </p:txBody>
          </p:sp>
        </p:grpSp>
        <p:sp>
          <p:nvSpPr>
            <p:cNvPr id="8" name="Oval 7">
              <a:extLst>
                <a:ext uri="{FF2B5EF4-FFF2-40B4-BE49-F238E27FC236}">
                  <a16:creationId xmlns="" xmlns:a16="http://schemas.microsoft.com/office/drawing/2014/main" id="{6CCF7700-7CEF-4125-9B1E-61990A07D387}"/>
                </a:ext>
              </a:extLst>
            </p:cNvPr>
            <p:cNvSpPr/>
            <p:nvPr/>
          </p:nvSpPr>
          <p:spPr>
            <a:xfrm>
              <a:off x="3277450" y="182374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 xmlns:a16="http://schemas.microsoft.com/office/drawing/2014/main" id="{1B742A5A-FEF0-4305-9EED-2C46AEF05010}"/>
                </a:ext>
              </a:extLst>
            </p:cNvPr>
            <p:cNvSpPr/>
            <p:nvPr/>
          </p:nvSpPr>
          <p:spPr>
            <a:xfrm>
              <a:off x="2557931" y="351350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 xmlns:a16="http://schemas.microsoft.com/office/drawing/2014/main" id="{2F219CDA-EBB6-4E10-80E8-721811CF8D91}"/>
                </a:ext>
              </a:extLst>
            </p:cNvPr>
            <p:cNvSpPr/>
            <p:nvPr/>
          </p:nvSpPr>
          <p:spPr>
            <a:xfrm>
              <a:off x="3277450" y="512510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 xmlns:a16="http://schemas.microsoft.com/office/drawing/2014/main" id="{7B72F386-8192-4C9D-85E8-80A9B4AEEAAC}"/>
                </a:ext>
              </a:extLst>
            </p:cNvPr>
            <p:cNvSpPr txBox="1"/>
            <p:nvPr/>
          </p:nvSpPr>
          <p:spPr>
            <a:xfrm>
              <a:off x="3307018" y="5338708"/>
              <a:ext cx="864095" cy="369332"/>
            </a:xfrm>
            <a:prstGeom prst="rect">
              <a:avLst/>
            </a:prstGeom>
            <a:noFill/>
          </p:spPr>
          <p:txBody>
            <a:bodyPr wrap="square" rtlCol="0">
              <a:spAutoFit/>
            </a:bodyPr>
            <a:lstStyle/>
            <a:p>
              <a:pPr algn="ctr"/>
              <a:r>
                <a:rPr lang="en-US" altLang="ko-KR" b="1" dirty="0" smtClean="0">
                  <a:solidFill>
                    <a:schemeClr val="bg1"/>
                  </a:solidFill>
                  <a:cs typeface="Arial" pitchFamily="34" charset="0"/>
                </a:rPr>
                <a:t>03</a:t>
              </a:r>
              <a:endParaRPr lang="ko-KR" altLang="en-US" b="1" dirty="0">
                <a:solidFill>
                  <a:schemeClr val="bg1"/>
                </a:solidFill>
                <a:cs typeface="Arial" pitchFamily="34" charset="0"/>
              </a:endParaRPr>
            </a:p>
          </p:txBody>
        </p:sp>
        <p:sp>
          <p:nvSpPr>
            <p:cNvPr id="12" name="TextBox 11">
              <a:extLst>
                <a:ext uri="{FF2B5EF4-FFF2-40B4-BE49-F238E27FC236}">
                  <a16:creationId xmlns="" xmlns:a16="http://schemas.microsoft.com/office/drawing/2014/main" id="{37DBE37D-5D31-41E1-850E-600883B8652B}"/>
                </a:ext>
              </a:extLst>
            </p:cNvPr>
            <p:cNvSpPr txBox="1"/>
            <p:nvPr/>
          </p:nvSpPr>
          <p:spPr>
            <a:xfrm>
              <a:off x="2583085" y="3727110"/>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02</a:t>
              </a:r>
              <a:endParaRPr lang="ko-KR" altLang="en-US" sz="2400" b="1" dirty="0">
                <a:solidFill>
                  <a:schemeClr val="bg1"/>
                </a:solidFill>
                <a:cs typeface="Arial" pitchFamily="34" charset="0"/>
              </a:endParaRPr>
            </a:p>
          </p:txBody>
        </p:sp>
        <p:sp>
          <p:nvSpPr>
            <p:cNvPr id="13" name="TextBox 12">
              <a:extLst>
                <a:ext uri="{FF2B5EF4-FFF2-40B4-BE49-F238E27FC236}">
                  <a16:creationId xmlns="" xmlns:a16="http://schemas.microsoft.com/office/drawing/2014/main" id="{FBFA138E-6CBE-41BC-9A7F-F983BF67BDC1}"/>
                </a:ext>
              </a:extLst>
            </p:cNvPr>
            <p:cNvSpPr txBox="1"/>
            <p:nvPr/>
          </p:nvSpPr>
          <p:spPr>
            <a:xfrm>
              <a:off x="3307018" y="2037349"/>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01</a:t>
              </a:r>
              <a:endParaRPr lang="ko-KR" altLang="en-US" sz="2400" b="1" dirty="0">
                <a:solidFill>
                  <a:schemeClr val="bg1"/>
                </a:solidFill>
                <a:cs typeface="Arial" pitchFamily="34" charset="0"/>
              </a:endParaRPr>
            </a:p>
          </p:txBody>
        </p:sp>
        <p:cxnSp>
          <p:nvCxnSpPr>
            <p:cNvPr id="14" name="Straight Arrow Connector 13">
              <a:extLst>
                <a:ext uri="{FF2B5EF4-FFF2-40B4-BE49-F238E27FC236}">
                  <a16:creationId xmlns="" xmlns:a16="http://schemas.microsoft.com/office/drawing/2014/main" id="{901DED47-1ECE-425E-A984-DD5C70158831}"/>
                </a:ext>
              </a:extLst>
            </p:cNvPr>
            <p:cNvCxnSpPr>
              <a:cxnSpLocks/>
            </p:cNvCxnSpPr>
            <p:nvPr/>
          </p:nvCxnSpPr>
          <p:spPr>
            <a:xfrm flipH="1" flipV="1">
              <a:off x="4135952" y="2675752"/>
              <a:ext cx="405233" cy="648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FEFDB6FA-228A-406D-A1AA-00B8D9B6B168}"/>
                </a:ext>
              </a:extLst>
            </p:cNvPr>
            <p:cNvCxnSpPr/>
            <p:nvPr/>
          </p:nvCxnSpPr>
          <p:spPr>
            <a:xfrm flipH="1">
              <a:off x="3515984" y="3970707"/>
              <a:ext cx="648000" cy="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2434DD6B-5F23-4CC7-9E47-024A4962D246}"/>
                </a:ext>
              </a:extLst>
            </p:cNvPr>
            <p:cNvCxnSpPr>
              <a:cxnSpLocks/>
            </p:cNvCxnSpPr>
            <p:nvPr/>
          </p:nvCxnSpPr>
          <p:spPr>
            <a:xfrm flipH="1">
              <a:off x="4160483" y="4947528"/>
              <a:ext cx="380702" cy="31709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 xmlns:a16="http://schemas.microsoft.com/office/drawing/2014/main" id="{6F76F4B0-6406-47A1-B4D3-BF1A63B59316}"/>
                </a:ext>
              </a:extLst>
            </p:cNvPr>
            <p:cNvGrpSpPr/>
            <p:nvPr/>
          </p:nvGrpSpPr>
          <p:grpSpPr>
            <a:xfrm>
              <a:off x="29243" y="1766274"/>
              <a:ext cx="3104643" cy="914782"/>
              <a:chOff x="1804065" y="4230306"/>
              <a:chExt cx="3104643" cy="914782"/>
            </a:xfrm>
          </p:grpSpPr>
          <p:sp>
            <p:nvSpPr>
              <p:cNvPr id="21" name="TextBox 20">
                <a:extLst>
                  <a:ext uri="{FF2B5EF4-FFF2-40B4-BE49-F238E27FC236}">
                    <a16:creationId xmlns="" xmlns:a16="http://schemas.microsoft.com/office/drawing/2014/main" id="{2796F0AA-4C66-4C30-8749-5997E9E97E70}"/>
                  </a:ext>
                </a:extLst>
              </p:cNvPr>
              <p:cNvSpPr txBox="1"/>
              <p:nvPr/>
            </p:nvSpPr>
            <p:spPr>
              <a:xfrm>
                <a:off x="1804065" y="4560313"/>
                <a:ext cx="3104643" cy="584775"/>
              </a:xfrm>
              <a:prstGeom prst="rect">
                <a:avLst/>
              </a:prstGeom>
              <a:noFill/>
            </p:spPr>
            <p:txBody>
              <a:bodyPr wrap="square" rtlCol="0">
                <a:spAutoFit/>
              </a:bodyPr>
              <a:lstStyle/>
              <a:p>
                <a:pPr algn="r"/>
                <a:r>
                  <a:rPr lang="en-US" altLang="ko-KR" sz="1600" b="1" dirty="0" err="1" smtClean="0">
                    <a:solidFill>
                      <a:schemeClr val="tx1">
                        <a:lumMod val="75000"/>
                        <a:lumOff val="25000"/>
                      </a:schemeClr>
                    </a:solidFill>
                    <a:cs typeface="Arial" pitchFamily="34" charset="0"/>
                  </a:rPr>
                  <a:t>Mahamaya</a:t>
                </a:r>
                <a:r>
                  <a:rPr lang="en-US" altLang="ko-KR" sz="1600" b="1" dirty="0" smtClean="0">
                    <a:solidFill>
                      <a:schemeClr val="tx1">
                        <a:lumMod val="75000"/>
                        <a:lumOff val="25000"/>
                      </a:schemeClr>
                    </a:solidFill>
                    <a:cs typeface="Arial" pitchFamily="34" charset="0"/>
                  </a:rPr>
                  <a:t> IT Polytechnic Aligarh</a:t>
                </a:r>
                <a:endParaRPr lang="ko-KR" altLang="en-US" sz="1600" b="1" dirty="0">
                  <a:solidFill>
                    <a:schemeClr val="tx1">
                      <a:lumMod val="75000"/>
                      <a:lumOff val="25000"/>
                    </a:schemeClr>
                  </a:solidFill>
                  <a:cs typeface="Arial" pitchFamily="34" charset="0"/>
                </a:endParaRPr>
              </a:p>
            </p:txBody>
          </p:sp>
          <p:sp>
            <p:nvSpPr>
              <p:cNvPr id="22" name="TextBox 21">
                <a:extLst>
                  <a:ext uri="{FF2B5EF4-FFF2-40B4-BE49-F238E27FC236}">
                    <a16:creationId xmlns="" xmlns:a16="http://schemas.microsoft.com/office/drawing/2014/main" id="{664EDBAA-AF9B-4E43-961A-C364E0736B32}"/>
                  </a:ext>
                </a:extLst>
              </p:cNvPr>
              <p:cNvSpPr txBox="1"/>
              <p:nvPr/>
            </p:nvSpPr>
            <p:spPr>
              <a:xfrm>
                <a:off x="2272536" y="4230306"/>
                <a:ext cx="2616135" cy="338554"/>
              </a:xfrm>
              <a:prstGeom prst="rect">
                <a:avLst/>
              </a:prstGeom>
              <a:noFill/>
            </p:spPr>
            <p:txBody>
              <a:bodyPr wrap="square" rtlCol="0">
                <a:spAutoFit/>
              </a:bodyPr>
              <a:lstStyle/>
              <a:p>
                <a:pPr algn="r"/>
                <a:r>
                  <a:rPr lang="en-US" altLang="ko-KR" sz="1600" b="1" dirty="0" smtClean="0">
                    <a:solidFill>
                      <a:schemeClr val="tx1">
                        <a:lumMod val="95000"/>
                        <a:lumOff val="5000"/>
                      </a:schemeClr>
                    </a:solidFill>
                    <a:cs typeface="Arial" pitchFamily="34" charset="0"/>
                  </a:rPr>
                  <a:t>www.mmitaligarh.org.in</a:t>
                </a:r>
                <a:endParaRPr lang="ko-KR" altLang="en-US" sz="1600" b="1" dirty="0">
                  <a:solidFill>
                    <a:schemeClr val="tx1">
                      <a:lumMod val="95000"/>
                      <a:lumOff val="5000"/>
                    </a:schemeClr>
                  </a:solidFill>
                  <a:cs typeface="Arial" pitchFamily="34" charset="0"/>
                </a:endParaRPr>
              </a:p>
            </p:txBody>
          </p:sp>
        </p:grpSp>
      </p:grpSp>
      <p:grpSp>
        <p:nvGrpSpPr>
          <p:cNvPr id="25" name="Group 24">
            <a:extLst>
              <a:ext uri="{FF2B5EF4-FFF2-40B4-BE49-F238E27FC236}">
                <a16:creationId xmlns="" xmlns:a16="http://schemas.microsoft.com/office/drawing/2014/main" id="{B9366259-0F23-4B10-825D-444C9C7BDE6B}"/>
              </a:ext>
            </a:extLst>
          </p:cNvPr>
          <p:cNvGrpSpPr/>
          <p:nvPr/>
        </p:nvGrpSpPr>
        <p:grpSpPr>
          <a:xfrm>
            <a:off x="7270961" y="1772671"/>
            <a:ext cx="2026452" cy="4215759"/>
            <a:chOff x="6871568" y="1807130"/>
            <a:chExt cx="2026452" cy="4215759"/>
          </a:xfrm>
        </p:grpSpPr>
        <p:sp>
          <p:nvSpPr>
            <p:cNvPr id="26" name="Oval 25">
              <a:extLst>
                <a:ext uri="{FF2B5EF4-FFF2-40B4-BE49-F238E27FC236}">
                  <a16:creationId xmlns="" xmlns:a16="http://schemas.microsoft.com/office/drawing/2014/main" id="{625A62DB-FA15-45E4-81C7-A16BBA07FFBB}"/>
                </a:ext>
              </a:extLst>
            </p:cNvPr>
            <p:cNvSpPr/>
            <p:nvPr/>
          </p:nvSpPr>
          <p:spPr>
            <a:xfrm>
              <a:off x="7983620" y="35085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 xmlns:a16="http://schemas.microsoft.com/office/drawing/2014/main" id="{650A25F7-805C-4681-B95A-AE75E0E754F5}"/>
                </a:ext>
              </a:extLst>
            </p:cNvPr>
            <p:cNvSpPr/>
            <p:nvPr/>
          </p:nvSpPr>
          <p:spPr>
            <a:xfrm>
              <a:off x="7126134" y="180713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 xmlns:a16="http://schemas.microsoft.com/office/drawing/2014/main" id="{579A4714-64D8-413B-B4E0-BED7B1E8CC93}"/>
                </a:ext>
              </a:extLst>
            </p:cNvPr>
            <p:cNvSpPr/>
            <p:nvPr/>
          </p:nvSpPr>
          <p:spPr>
            <a:xfrm>
              <a:off x="7126134" y="5108489"/>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32" name="Straight Arrow Connector 31">
              <a:extLst>
                <a:ext uri="{FF2B5EF4-FFF2-40B4-BE49-F238E27FC236}">
                  <a16:creationId xmlns="" xmlns:a16="http://schemas.microsoft.com/office/drawing/2014/main" id="{048BA501-0C4E-4F87-BCB3-F0462B9D5D96}"/>
                </a:ext>
              </a:extLst>
            </p:cNvPr>
            <p:cNvCxnSpPr>
              <a:cxnSpLocks/>
            </p:cNvCxnSpPr>
            <p:nvPr/>
          </p:nvCxnSpPr>
          <p:spPr>
            <a:xfrm flipV="1">
              <a:off x="6918505" y="2657720"/>
              <a:ext cx="338080" cy="648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A20B7FB-3CBD-41E5-B854-FA495457D448}"/>
                </a:ext>
              </a:extLst>
            </p:cNvPr>
            <p:cNvCxnSpPr/>
            <p:nvPr/>
          </p:nvCxnSpPr>
          <p:spPr>
            <a:xfrm>
              <a:off x="7283472" y="3956794"/>
              <a:ext cx="648000" cy="2"/>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57D37E19-E43A-48ED-93A4-6CAD7263D6B7}"/>
                </a:ext>
              </a:extLst>
            </p:cNvPr>
            <p:cNvCxnSpPr>
              <a:cxnSpLocks/>
            </p:cNvCxnSpPr>
            <p:nvPr/>
          </p:nvCxnSpPr>
          <p:spPr>
            <a:xfrm>
              <a:off x="6871568" y="5037600"/>
              <a:ext cx="298306" cy="194553"/>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 xmlns:a16="http://schemas.microsoft.com/office/drawing/2014/main" id="{FAEDDA6E-8395-4CB3-9E0D-13FAE9324816}"/>
              </a:ext>
            </a:extLst>
          </p:cNvPr>
          <p:cNvSpPr txBox="1"/>
          <p:nvPr/>
        </p:nvSpPr>
        <p:spPr>
          <a:xfrm>
            <a:off x="225290" y="5217684"/>
            <a:ext cx="3201257" cy="338554"/>
          </a:xfrm>
          <a:prstGeom prst="rect">
            <a:avLst/>
          </a:prstGeom>
          <a:noFill/>
        </p:spPr>
        <p:txBody>
          <a:bodyPr wrap="square" rtlCol="0">
            <a:spAutoFit/>
          </a:bodyPr>
          <a:lstStyle/>
          <a:p>
            <a:pPr algn="r"/>
            <a:r>
              <a:rPr lang="en-US" altLang="ko-KR" sz="1600" b="1" dirty="0" smtClean="0">
                <a:solidFill>
                  <a:schemeClr val="tx1">
                    <a:lumMod val="75000"/>
                    <a:lumOff val="25000"/>
                  </a:schemeClr>
                </a:solidFill>
                <a:cs typeface="Arial" pitchFamily="34" charset="0"/>
              </a:rPr>
              <a:t>www.questioncontrolletr.com</a:t>
            </a:r>
            <a:endParaRPr lang="ko-KR" altLang="en-US" sz="1600" b="1" dirty="0">
              <a:solidFill>
                <a:schemeClr val="tx1">
                  <a:lumMod val="75000"/>
                  <a:lumOff val="25000"/>
                </a:schemeClr>
              </a:solidFill>
              <a:cs typeface="Arial" pitchFamily="34" charset="0"/>
            </a:endParaRPr>
          </a:p>
        </p:txBody>
      </p:sp>
      <p:sp>
        <p:nvSpPr>
          <p:cNvPr id="45" name="TextBox 44">
            <a:extLst>
              <a:ext uri="{FF2B5EF4-FFF2-40B4-BE49-F238E27FC236}">
                <a16:creationId xmlns="" xmlns:a16="http://schemas.microsoft.com/office/drawing/2014/main" id="{55EFA2F4-6D13-4033-B969-489F4842C8DE}"/>
              </a:ext>
            </a:extLst>
          </p:cNvPr>
          <p:cNvSpPr txBox="1"/>
          <p:nvPr/>
        </p:nvSpPr>
        <p:spPr>
          <a:xfrm>
            <a:off x="1085388" y="5523040"/>
            <a:ext cx="2336964"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LPU Jalandhar Punjab</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 xmlns:a16="http://schemas.microsoft.com/office/drawing/2014/main" id="{37DBE37D-5D31-41E1-850E-600883B8652B}"/>
              </a:ext>
            </a:extLst>
          </p:cNvPr>
          <p:cNvSpPr txBox="1"/>
          <p:nvPr/>
        </p:nvSpPr>
        <p:spPr>
          <a:xfrm>
            <a:off x="7550679" y="2058457"/>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04</a:t>
            </a:r>
            <a:endParaRPr lang="ko-KR" altLang="en-US" sz="2400" b="1" dirty="0">
              <a:solidFill>
                <a:schemeClr val="bg1"/>
              </a:solidFill>
              <a:cs typeface="Arial" pitchFamily="34" charset="0"/>
            </a:endParaRPr>
          </a:p>
        </p:txBody>
      </p:sp>
      <p:sp>
        <p:nvSpPr>
          <p:cNvPr id="47" name="TextBox 46">
            <a:extLst>
              <a:ext uri="{FF2B5EF4-FFF2-40B4-BE49-F238E27FC236}">
                <a16:creationId xmlns="" xmlns:a16="http://schemas.microsoft.com/office/drawing/2014/main" id="{FAEDDA6E-8395-4CB3-9E0D-13FAE9324816}"/>
              </a:ext>
            </a:extLst>
          </p:cNvPr>
          <p:cNvSpPr txBox="1"/>
          <p:nvPr/>
        </p:nvSpPr>
        <p:spPr>
          <a:xfrm>
            <a:off x="8188463" y="1760765"/>
            <a:ext cx="300201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www.employeebtup.com</a:t>
            </a:r>
            <a:endParaRPr lang="ko-KR" altLang="en-US" b="1" dirty="0">
              <a:solidFill>
                <a:schemeClr val="tx1">
                  <a:lumMod val="75000"/>
                  <a:lumOff val="25000"/>
                </a:schemeClr>
              </a:solidFill>
              <a:cs typeface="Arial" pitchFamily="34" charset="0"/>
            </a:endParaRPr>
          </a:p>
        </p:txBody>
      </p:sp>
      <p:sp>
        <p:nvSpPr>
          <p:cNvPr id="48" name="TextBox 47">
            <a:extLst>
              <a:ext uri="{FF2B5EF4-FFF2-40B4-BE49-F238E27FC236}">
                <a16:creationId xmlns="" xmlns:a16="http://schemas.microsoft.com/office/drawing/2014/main" id="{55EFA2F4-6D13-4033-B969-489F4842C8DE}"/>
              </a:ext>
            </a:extLst>
          </p:cNvPr>
          <p:cNvSpPr txBox="1"/>
          <p:nvPr/>
        </p:nvSpPr>
        <p:spPr>
          <a:xfrm>
            <a:off x="8400491" y="2130528"/>
            <a:ext cx="2789987" cy="523220"/>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Board Of Technical  Education Utter Pradesh</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 xmlns:a16="http://schemas.microsoft.com/office/drawing/2014/main" id="{FAEDDA6E-8395-4CB3-9E0D-13FAE9324816}"/>
              </a:ext>
            </a:extLst>
          </p:cNvPr>
          <p:cNvSpPr txBox="1"/>
          <p:nvPr/>
        </p:nvSpPr>
        <p:spPr>
          <a:xfrm>
            <a:off x="8420375" y="3370885"/>
            <a:ext cx="3002016"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www.pvmsvdic.com</a:t>
            </a:r>
            <a:endParaRPr lang="ko-KR" altLang="en-US" b="1" dirty="0">
              <a:solidFill>
                <a:schemeClr val="tx1">
                  <a:lumMod val="75000"/>
                  <a:lumOff val="25000"/>
                </a:schemeClr>
              </a:solidFill>
              <a:cs typeface="Arial" pitchFamily="34" charset="0"/>
            </a:endParaRPr>
          </a:p>
        </p:txBody>
      </p:sp>
      <p:sp>
        <p:nvSpPr>
          <p:cNvPr id="50" name="TextBox 49">
            <a:extLst>
              <a:ext uri="{FF2B5EF4-FFF2-40B4-BE49-F238E27FC236}">
                <a16:creationId xmlns="" xmlns:a16="http://schemas.microsoft.com/office/drawing/2014/main" id="{37DBE37D-5D31-41E1-850E-600883B8652B}"/>
              </a:ext>
            </a:extLst>
          </p:cNvPr>
          <p:cNvSpPr txBox="1"/>
          <p:nvPr/>
        </p:nvSpPr>
        <p:spPr>
          <a:xfrm>
            <a:off x="8405435" y="3734837"/>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sp>
        <p:nvSpPr>
          <p:cNvPr id="51" name="TextBox 50">
            <a:extLst>
              <a:ext uri="{FF2B5EF4-FFF2-40B4-BE49-F238E27FC236}">
                <a16:creationId xmlns="" xmlns:a16="http://schemas.microsoft.com/office/drawing/2014/main" id="{55EFA2F4-6D13-4033-B969-489F4842C8DE}"/>
              </a:ext>
            </a:extLst>
          </p:cNvPr>
          <p:cNvSpPr txBox="1"/>
          <p:nvPr/>
        </p:nvSpPr>
        <p:spPr>
          <a:xfrm>
            <a:off x="9301628" y="3826784"/>
            <a:ext cx="2336964" cy="523220"/>
          </a:xfrm>
          <a:prstGeom prst="rect">
            <a:avLst/>
          </a:prstGeom>
          <a:noFill/>
        </p:spPr>
        <p:txBody>
          <a:bodyPr wrap="square" rtlCol="0">
            <a:spAutoFit/>
          </a:bodyPr>
          <a:lstStyle/>
          <a:p>
            <a:pPr algn="r"/>
            <a:r>
              <a:rPr lang="en-US" altLang="ko-KR" sz="1400" b="1" dirty="0" err="1" smtClean="0">
                <a:solidFill>
                  <a:schemeClr val="tx1">
                    <a:lumMod val="75000"/>
                    <a:lumOff val="25000"/>
                  </a:schemeClr>
                </a:solidFill>
                <a:cs typeface="Arial" pitchFamily="34" charset="0"/>
              </a:rPr>
              <a:t>Prakash</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Vidhya</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Mandir</a:t>
            </a:r>
            <a:r>
              <a:rPr lang="en-US" altLang="ko-KR" sz="1400" b="1" dirty="0" smtClean="0">
                <a:solidFill>
                  <a:schemeClr val="tx1">
                    <a:lumMod val="75000"/>
                    <a:lumOff val="25000"/>
                  </a:schemeClr>
                </a:solidFill>
                <a:cs typeface="Arial" pitchFamily="34" charset="0"/>
              </a:rPr>
              <a:t> Inter College </a:t>
            </a:r>
            <a:r>
              <a:rPr lang="en-US" altLang="ko-KR" sz="1400" b="1" dirty="0" err="1" smtClean="0">
                <a:solidFill>
                  <a:schemeClr val="tx1">
                    <a:lumMod val="75000"/>
                    <a:lumOff val="25000"/>
                  </a:schemeClr>
                </a:solidFill>
                <a:cs typeface="Arial" pitchFamily="34" charset="0"/>
              </a:rPr>
              <a:t>Sitapur</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52" name="TextBox 51">
            <a:extLst>
              <a:ext uri="{FF2B5EF4-FFF2-40B4-BE49-F238E27FC236}">
                <a16:creationId xmlns="" xmlns:a16="http://schemas.microsoft.com/office/drawing/2014/main" id="{37DBE37D-5D31-41E1-850E-600883B8652B}"/>
              </a:ext>
            </a:extLst>
          </p:cNvPr>
          <p:cNvSpPr txBox="1"/>
          <p:nvPr/>
        </p:nvSpPr>
        <p:spPr>
          <a:xfrm>
            <a:off x="7524179" y="5265445"/>
            <a:ext cx="864095" cy="461665"/>
          </a:xfrm>
          <a:prstGeom prst="rect">
            <a:avLst/>
          </a:prstGeom>
          <a:noFill/>
        </p:spPr>
        <p:txBody>
          <a:bodyPr wrap="square" rtlCol="0">
            <a:spAutoFit/>
          </a:bodyPr>
          <a:lstStyle/>
          <a:p>
            <a:pPr algn="ctr"/>
            <a:r>
              <a:rPr lang="en-US" altLang="ko-KR" sz="2400" b="1" dirty="0" smtClean="0">
                <a:solidFill>
                  <a:schemeClr val="bg1"/>
                </a:solidFill>
                <a:cs typeface="Arial" pitchFamily="34" charset="0"/>
              </a:rPr>
              <a:t>06</a:t>
            </a:r>
            <a:endParaRPr lang="ko-KR" altLang="en-US" sz="2400" b="1" dirty="0">
              <a:solidFill>
                <a:schemeClr val="bg1"/>
              </a:solidFill>
              <a:cs typeface="Arial" pitchFamily="34" charset="0"/>
            </a:endParaRPr>
          </a:p>
        </p:txBody>
      </p:sp>
      <p:sp>
        <p:nvSpPr>
          <p:cNvPr id="53" name="TextBox 52">
            <a:extLst>
              <a:ext uri="{FF2B5EF4-FFF2-40B4-BE49-F238E27FC236}">
                <a16:creationId xmlns="" xmlns:a16="http://schemas.microsoft.com/office/drawing/2014/main" id="{FAEDDA6E-8395-4CB3-9E0D-13FAE9324816}"/>
              </a:ext>
            </a:extLst>
          </p:cNvPr>
          <p:cNvSpPr txBox="1"/>
          <p:nvPr/>
        </p:nvSpPr>
        <p:spPr>
          <a:xfrm>
            <a:off x="7499362" y="5087021"/>
            <a:ext cx="4083039" cy="369332"/>
          </a:xfrm>
          <a:prstGeom prst="rect">
            <a:avLst/>
          </a:prstGeom>
          <a:noFill/>
        </p:spPr>
        <p:txBody>
          <a:bodyPr wrap="square" rtlCol="0">
            <a:spAutoFit/>
          </a:bodyPr>
          <a:lstStyle/>
          <a:p>
            <a:pPr algn="r"/>
            <a:r>
              <a:rPr lang="en-US" altLang="ko-KR" b="1" dirty="0" smtClean="0">
                <a:solidFill>
                  <a:schemeClr val="tx1">
                    <a:lumMod val="75000"/>
                    <a:lumOff val="25000"/>
                  </a:schemeClr>
                </a:solidFill>
                <a:cs typeface="Arial" pitchFamily="34" charset="0"/>
              </a:rPr>
              <a:t>www.shopperskeyindia.com</a:t>
            </a: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 xmlns:a16="http://schemas.microsoft.com/office/drawing/2014/main" id="{55EFA2F4-6D13-4033-B969-489F4842C8DE}"/>
              </a:ext>
            </a:extLst>
          </p:cNvPr>
          <p:cNvSpPr txBox="1"/>
          <p:nvPr/>
        </p:nvSpPr>
        <p:spPr>
          <a:xfrm>
            <a:off x="8301103" y="5410400"/>
            <a:ext cx="3281297"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Shoppers Key </a:t>
            </a:r>
            <a:r>
              <a:rPr lang="en-US" altLang="ko-KR" sz="1400" b="1" dirty="0" err="1" smtClean="0">
                <a:solidFill>
                  <a:schemeClr val="tx1">
                    <a:lumMod val="75000"/>
                    <a:lumOff val="25000"/>
                  </a:schemeClr>
                </a:solidFill>
                <a:cs typeface="Arial" pitchFamily="34" charset="0"/>
              </a:rPr>
              <a:t>Pvt</a:t>
            </a:r>
            <a:r>
              <a:rPr lang="en-US" altLang="ko-KR" sz="1400" b="1" dirty="0" smtClean="0">
                <a:solidFill>
                  <a:schemeClr val="tx1">
                    <a:lumMod val="75000"/>
                    <a:lumOff val="25000"/>
                  </a:schemeClr>
                </a:solidFill>
                <a:cs typeface="Arial" pitchFamily="34" charset="0"/>
              </a:rPr>
              <a:t> Ltd (MLM)</a:t>
            </a:r>
            <a:endParaRPr lang="ko-KR" altLang="en-US" sz="1200" dirty="0">
              <a:solidFill>
                <a:schemeClr val="tx1">
                  <a:lumMod val="75000"/>
                  <a:lumOff val="25000"/>
                </a:schemeClr>
              </a:solidFill>
              <a:cs typeface="Arial" pitchFamily="34" charset="0"/>
            </a:endParaRPr>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7033708"/>
      </p:ext>
    </p:extLst>
  </p:cSld>
  <p:clrMapOvr>
    <a:masterClrMapping/>
  </p:clrMapOvr>
  <mc:AlternateContent xmlns:mc="http://schemas.openxmlformats.org/markup-compatibility/2006" xmlns:p14="http://schemas.microsoft.com/office/powerpoint/2010/main">
    <mc:Choice Requires="p14">
      <p:transition spd="slow" p14:dur="2000" advTm="1964"/>
    </mc:Choice>
    <mc:Fallback xmlns="">
      <p:transition spd="slow" advTm="1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txBox="1">
            <a:spLocks/>
          </p:cNvSpPr>
          <p:nvPr/>
        </p:nvSpPr>
        <p:spPr>
          <a:xfrm>
            <a:off x="2920922" y="108928"/>
            <a:ext cx="5786598"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Type of Our Training Program</a:t>
            </a:r>
            <a:endParaRPr lang="en-US" dirty="0"/>
          </a:p>
        </p:txBody>
      </p:sp>
      <p:grpSp>
        <p:nvGrpSpPr>
          <p:cNvPr id="12" name="그룹 3">
            <a:extLst>
              <a:ext uri="{FF2B5EF4-FFF2-40B4-BE49-F238E27FC236}">
                <a16:creationId xmlns="" xmlns:a16="http://schemas.microsoft.com/office/drawing/2014/main" id="{661F82DA-C537-4750-9F35-A6A0D9EFA16E}"/>
              </a:ext>
            </a:extLst>
          </p:cNvPr>
          <p:cNvGrpSpPr/>
          <p:nvPr/>
        </p:nvGrpSpPr>
        <p:grpSpPr>
          <a:xfrm>
            <a:off x="910089" y="674714"/>
            <a:ext cx="10619303" cy="1600355"/>
            <a:chOff x="467544" y="953940"/>
            <a:chExt cx="8404531" cy="1600355"/>
          </a:xfrm>
        </p:grpSpPr>
        <p:sp>
          <p:nvSpPr>
            <p:cNvPr id="13" name="Rectangle 12">
              <a:extLst>
                <a:ext uri="{FF2B5EF4-FFF2-40B4-BE49-F238E27FC236}">
                  <a16:creationId xmlns="" xmlns:a16="http://schemas.microsoft.com/office/drawing/2014/main" id="{948AC2FE-291D-4BE2-B580-D91FAAA0E4A8}"/>
                </a:ext>
              </a:extLst>
            </p:cNvPr>
            <p:cNvSpPr/>
            <p:nvPr/>
          </p:nvSpPr>
          <p:spPr>
            <a:xfrm>
              <a:off x="764746" y="1384744"/>
              <a:ext cx="8107329" cy="1169551"/>
            </a:xfrm>
            <a:prstGeom prst="rect">
              <a:avLst/>
            </a:prstGeom>
          </p:spPr>
          <p:txBody>
            <a:bodyPr wrap="square" lIns="72000" rIns="72000">
              <a:spAutoFit/>
            </a:bodyPr>
            <a:lstStyle/>
            <a:p>
              <a:r>
                <a:rPr lang="en-US" sz="1400" dirty="0"/>
                <a:t>Apprenticeship Program is totally job oriented training program of </a:t>
              </a:r>
              <a:r>
                <a:rPr lang="en-US" sz="1400" dirty="0" err="1"/>
                <a:t>Mecatredz</a:t>
              </a:r>
              <a:r>
                <a:rPr lang="en-US" sz="1400" dirty="0"/>
                <a:t> Technology. You can do 100% job by doing this training .its duration is 150 days to 180 days. Those who want to get jobs soon, people can join this training program. In this training program, we tell you about technology as well as office environment so that you can work in the technology sector. This training can be done by all the trainees who are in the final year or </a:t>
              </a:r>
              <a:r>
                <a:rPr lang="en-US" sz="1400" dirty="0" err="1"/>
                <a:t>or</a:t>
              </a:r>
              <a:r>
                <a:rPr lang="en-US" sz="1400" dirty="0"/>
                <a:t> </a:t>
              </a:r>
              <a:r>
                <a:rPr lang="en-US" sz="1400" dirty="0" err="1"/>
                <a:t>passout</a:t>
              </a:r>
              <a:r>
                <a:rPr lang="en-US" sz="1400" dirty="0"/>
                <a:t> . In this training program we offer double technology.</a:t>
              </a:r>
            </a:p>
          </p:txBody>
        </p:sp>
        <p:sp>
          <p:nvSpPr>
            <p:cNvPr id="14" name="Rectangle 13">
              <a:extLst>
                <a:ext uri="{FF2B5EF4-FFF2-40B4-BE49-F238E27FC236}">
                  <a16:creationId xmlns="" xmlns:a16="http://schemas.microsoft.com/office/drawing/2014/main" id="{05C6D48E-84DE-4313-B938-E13E5722A092}"/>
                </a:ext>
              </a:extLst>
            </p:cNvPr>
            <p:cNvSpPr/>
            <p:nvPr/>
          </p:nvSpPr>
          <p:spPr>
            <a:xfrm>
              <a:off x="467544" y="953940"/>
              <a:ext cx="4369376" cy="461665"/>
            </a:xfrm>
            <a:prstGeom prst="rect">
              <a:avLst/>
            </a:prstGeom>
          </p:spPr>
          <p:txBody>
            <a:bodyPr wrap="square">
              <a:spAutoFit/>
            </a:bodyPr>
            <a:lstStyle/>
            <a:p>
              <a:r>
                <a:rPr lang="en-US" altLang="ko-KR" sz="2400" b="1" dirty="0">
                  <a:solidFill>
                    <a:schemeClr val="accent1"/>
                  </a:solidFill>
                </a:rPr>
                <a:t>1. </a:t>
              </a:r>
              <a:r>
                <a:rPr lang="en-US" altLang="ko-KR" sz="2400" b="1" dirty="0" smtClean="0">
                  <a:solidFill>
                    <a:schemeClr val="accent1"/>
                  </a:solidFill>
                </a:rPr>
                <a:t>Apprenticeship Training</a:t>
              </a:r>
              <a:endParaRPr lang="ko-KR" altLang="en-US" sz="2400" b="1" dirty="0">
                <a:solidFill>
                  <a:schemeClr val="accent1"/>
                </a:solidFill>
              </a:endParaRPr>
            </a:p>
          </p:txBody>
        </p:sp>
      </p:grpSp>
      <p:grpSp>
        <p:nvGrpSpPr>
          <p:cNvPr id="15" name="그룹 4">
            <a:extLst>
              <a:ext uri="{FF2B5EF4-FFF2-40B4-BE49-F238E27FC236}">
                <a16:creationId xmlns="" xmlns:a16="http://schemas.microsoft.com/office/drawing/2014/main" id="{F3E5F754-317B-4CB3-958C-416A21951B3D}"/>
              </a:ext>
            </a:extLst>
          </p:cNvPr>
          <p:cNvGrpSpPr/>
          <p:nvPr/>
        </p:nvGrpSpPr>
        <p:grpSpPr>
          <a:xfrm>
            <a:off x="910089" y="2324926"/>
            <a:ext cx="10960133" cy="1534095"/>
            <a:chOff x="467544" y="2352196"/>
            <a:chExt cx="8674277" cy="1534095"/>
          </a:xfrm>
        </p:grpSpPr>
        <p:sp>
          <p:nvSpPr>
            <p:cNvPr id="16" name="Rectangle 15">
              <a:extLst>
                <a:ext uri="{FF2B5EF4-FFF2-40B4-BE49-F238E27FC236}">
                  <a16:creationId xmlns="" xmlns:a16="http://schemas.microsoft.com/office/drawing/2014/main" id="{63E6E787-2D15-491D-AADF-34C690209187}"/>
                </a:ext>
              </a:extLst>
            </p:cNvPr>
            <p:cNvSpPr/>
            <p:nvPr/>
          </p:nvSpPr>
          <p:spPr>
            <a:xfrm>
              <a:off x="785723" y="2716740"/>
              <a:ext cx="8356098" cy="1169551"/>
            </a:xfrm>
            <a:prstGeom prst="rect">
              <a:avLst/>
            </a:prstGeom>
          </p:spPr>
          <p:txBody>
            <a:bodyPr wrap="square" lIns="72000" rIns="72000">
              <a:spAutoFit/>
            </a:bodyPr>
            <a:lstStyle/>
            <a:p>
              <a:r>
                <a:rPr lang="en-US" sz="1400" dirty="0" smtClean="0"/>
                <a:t>This </a:t>
              </a:r>
              <a:r>
                <a:rPr lang="en-US" sz="1400" dirty="0"/>
                <a:t>Training Program is special for </a:t>
              </a:r>
              <a:r>
                <a:rPr lang="en-US" sz="1400" dirty="0" err="1"/>
                <a:t>B.Tech</a:t>
              </a:r>
              <a:r>
                <a:rPr lang="en-US" sz="1400" dirty="0"/>
                <a:t>/BCA/MCA/</a:t>
              </a:r>
              <a:r>
                <a:rPr lang="en-US" sz="1400" dirty="0" err="1"/>
                <a:t>B.Sc</a:t>
              </a:r>
              <a:r>
                <a:rPr lang="en-US" sz="1400" dirty="0"/>
                <a:t>(CS/IT) students .Summer Training program incorporates project training along with a focus on covering the fundamentals of the respective </a:t>
              </a:r>
              <a:r>
                <a:rPr lang="en-US" sz="1400" dirty="0" err="1" smtClean="0"/>
                <a:t>technologies.MECATREDZ</a:t>
              </a:r>
              <a:r>
                <a:rPr lang="en-US" sz="1400" dirty="0" smtClean="0"/>
                <a:t> </a:t>
              </a:r>
              <a:r>
                <a:rPr lang="en-US" sz="1400" dirty="0"/>
                <a:t>TECHNOLOGY aggressively escalates it by providing job-oriented summer training for 1st year/2nd year/3rd year/ 4th CS/IT engineering students with a huge network of industry-certified trainers, who specialize in the domains like .NET, </a:t>
              </a:r>
              <a:r>
                <a:rPr lang="en-US" sz="1400" dirty="0" err="1"/>
                <a:t>Java,Python</a:t>
              </a:r>
              <a:r>
                <a:rPr lang="en-US" sz="1400" dirty="0"/>
                <a:t>, Oracle, PHP, Cloud Computing, Mobile App development etc., necessary for providing effective training.</a:t>
              </a:r>
            </a:p>
          </p:txBody>
        </p:sp>
        <p:sp>
          <p:nvSpPr>
            <p:cNvPr id="17" name="Rectangle 16">
              <a:extLst>
                <a:ext uri="{FF2B5EF4-FFF2-40B4-BE49-F238E27FC236}">
                  <a16:creationId xmlns="" xmlns:a16="http://schemas.microsoft.com/office/drawing/2014/main" id="{CBE28F8A-2ABC-44DF-A849-EAFD3B9ABCF6}"/>
                </a:ext>
              </a:extLst>
            </p:cNvPr>
            <p:cNvSpPr/>
            <p:nvPr/>
          </p:nvSpPr>
          <p:spPr>
            <a:xfrm>
              <a:off x="467544" y="2352196"/>
              <a:ext cx="4369376" cy="461665"/>
            </a:xfrm>
            <a:prstGeom prst="rect">
              <a:avLst/>
            </a:prstGeom>
          </p:spPr>
          <p:txBody>
            <a:bodyPr wrap="square">
              <a:spAutoFit/>
            </a:bodyPr>
            <a:lstStyle/>
            <a:p>
              <a:r>
                <a:rPr lang="en-US" altLang="ko-KR" sz="2400" b="1" dirty="0">
                  <a:solidFill>
                    <a:schemeClr val="accent2"/>
                  </a:solidFill>
                </a:rPr>
                <a:t>2. </a:t>
              </a:r>
              <a:r>
                <a:rPr lang="en-US" altLang="ko-KR" sz="2400" b="1" dirty="0" smtClean="0">
                  <a:solidFill>
                    <a:schemeClr val="accent2"/>
                  </a:solidFill>
                </a:rPr>
                <a:t>Summer/Vocational Training</a:t>
              </a:r>
              <a:endParaRPr lang="ko-KR" altLang="en-US" sz="2400" b="1" dirty="0">
                <a:solidFill>
                  <a:schemeClr val="accent2"/>
                </a:solidFill>
              </a:endParaRPr>
            </a:p>
          </p:txBody>
        </p:sp>
      </p:grpSp>
      <p:grpSp>
        <p:nvGrpSpPr>
          <p:cNvPr id="18" name="그룹 5">
            <a:extLst>
              <a:ext uri="{FF2B5EF4-FFF2-40B4-BE49-F238E27FC236}">
                <a16:creationId xmlns="" xmlns:a16="http://schemas.microsoft.com/office/drawing/2014/main" id="{DD689426-0396-440B-9142-29068E6F7756}"/>
              </a:ext>
            </a:extLst>
          </p:cNvPr>
          <p:cNvGrpSpPr/>
          <p:nvPr/>
        </p:nvGrpSpPr>
        <p:grpSpPr>
          <a:xfrm>
            <a:off x="910089" y="3816113"/>
            <a:ext cx="10619303" cy="1103208"/>
            <a:chOff x="467544" y="3591428"/>
            <a:chExt cx="8404531" cy="1103208"/>
          </a:xfrm>
        </p:grpSpPr>
        <p:sp>
          <p:nvSpPr>
            <p:cNvPr id="19" name="Rectangle 18">
              <a:extLst>
                <a:ext uri="{FF2B5EF4-FFF2-40B4-BE49-F238E27FC236}">
                  <a16:creationId xmlns="" xmlns:a16="http://schemas.microsoft.com/office/drawing/2014/main" id="{7E85C6DA-6D2F-4DDF-9A10-B7C8F712A948}"/>
                </a:ext>
              </a:extLst>
            </p:cNvPr>
            <p:cNvSpPr/>
            <p:nvPr/>
          </p:nvSpPr>
          <p:spPr>
            <a:xfrm>
              <a:off x="806699" y="3955972"/>
              <a:ext cx="8065376" cy="738664"/>
            </a:xfrm>
            <a:prstGeom prst="rect">
              <a:avLst/>
            </a:prstGeom>
          </p:spPr>
          <p:txBody>
            <a:bodyPr wrap="square" lIns="72000" rIns="72000">
              <a:spAutoFit/>
            </a:bodyPr>
            <a:lstStyle/>
            <a:p>
              <a:r>
                <a:rPr lang="en-US" sz="1400" dirty="0"/>
                <a:t>Winter Training is only for learning purpose training program that is launched by </a:t>
              </a:r>
              <a:r>
                <a:rPr lang="en-US" sz="1400" dirty="0" err="1"/>
                <a:t>Mecatredz</a:t>
              </a:r>
              <a:r>
                <a:rPr lang="en-US" sz="1400" dirty="0"/>
                <a:t> Technology Pvt. Ltd </a:t>
              </a:r>
              <a:r>
                <a:rPr lang="en-US" sz="1400" dirty="0" err="1"/>
                <a:t>Lucknow</a:t>
              </a:r>
              <a:r>
                <a:rPr lang="en-US" sz="1400" dirty="0"/>
                <a:t> .Every student can enhance your knowledge skills .we offered only single technology to every student .Every student of </a:t>
              </a:r>
              <a:r>
                <a:rPr lang="en-US" sz="1400" dirty="0" err="1"/>
                <a:t>B.Tech</a:t>
              </a:r>
              <a:r>
                <a:rPr lang="en-US" sz="1400" dirty="0"/>
                <a:t> (CS/IT),BCA ,</a:t>
              </a:r>
              <a:r>
                <a:rPr lang="en-US" sz="1400" dirty="0" err="1"/>
                <a:t>B.Sc</a:t>
              </a:r>
              <a:r>
                <a:rPr lang="en-US" sz="1400" dirty="0"/>
                <a:t>(CS/IT) or diploma can join this training program .</a:t>
              </a:r>
            </a:p>
          </p:txBody>
        </p:sp>
        <p:sp>
          <p:nvSpPr>
            <p:cNvPr id="20" name="Rectangle 19">
              <a:extLst>
                <a:ext uri="{FF2B5EF4-FFF2-40B4-BE49-F238E27FC236}">
                  <a16:creationId xmlns="" xmlns:a16="http://schemas.microsoft.com/office/drawing/2014/main" id="{C7909399-1037-4F1A-88F9-0B3A9621B823}"/>
                </a:ext>
              </a:extLst>
            </p:cNvPr>
            <p:cNvSpPr/>
            <p:nvPr/>
          </p:nvSpPr>
          <p:spPr>
            <a:xfrm>
              <a:off x="467544" y="3591428"/>
              <a:ext cx="4369376" cy="461665"/>
            </a:xfrm>
            <a:prstGeom prst="rect">
              <a:avLst/>
            </a:prstGeom>
          </p:spPr>
          <p:txBody>
            <a:bodyPr wrap="square">
              <a:spAutoFit/>
            </a:bodyPr>
            <a:lstStyle/>
            <a:p>
              <a:r>
                <a:rPr lang="en-US" altLang="ko-KR" sz="2400" b="1" dirty="0" smtClean="0">
                  <a:solidFill>
                    <a:schemeClr val="accent3"/>
                  </a:solidFill>
                </a:rPr>
                <a:t>3. </a:t>
              </a:r>
              <a:r>
                <a:rPr lang="en-US" altLang="ko-KR" sz="2400" b="1" dirty="0">
                  <a:solidFill>
                    <a:schemeClr val="accent3"/>
                  </a:solidFill>
                </a:rPr>
                <a:t> </a:t>
              </a:r>
              <a:r>
                <a:rPr lang="en-US" altLang="ko-KR" sz="2400" b="1" dirty="0" smtClean="0">
                  <a:solidFill>
                    <a:schemeClr val="accent3"/>
                  </a:solidFill>
                </a:rPr>
                <a:t>Winter Training</a:t>
              </a:r>
              <a:endParaRPr lang="ko-KR" altLang="en-US" sz="2400" b="1" dirty="0">
                <a:solidFill>
                  <a:schemeClr val="accent3"/>
                </a:solidFill>
              </a:endParaRPr>
            </a:p>
          </p:txBody>
        </p:sp>
      </p:grpSp>
      <p:grpSp>
        <p:nvGrpSpPr>
          <p:cNvPr id="21" name="그룹 6">
            <a:extLst>
              <a:ext uri="{FF2B5EF4-FFF2-40B4-BE49-F238E27FC236}">
                <a16:creationId xmlns="" xmlns:a16="http://schemas.microsoft.com/office/drawing/2014/main" id="{089A8884-B375-4551-B129-5E9145594553}"/>
              </a:ext>
            </a:extLst>
          </p:cNvPr>
          <p:cNvGrpSpPr/>
          <p:nvPr/>
        </p:nvGrpSpPr>
        <p:grpSpPr>
          <a:xfrm>
            <a:off x="910089" y="5055512"/>
            <a:ext cx="10960132" cy="1331903"/>
            <a:chOff x="467544" y="4578872"/>
            <a:chExt cx="8674277" cy="1331903"/>
          </a:xfrm>
        </p:grpSpPr>
        <p:sp>
          <p:nvSpPr>
            <p:cNvPr id="22" name="Rectangle 21">
              <a:extLst>
                <a:ext uri="{FF2B5EF4-FFF2-40B4-BE49-F238E27FC236}">
                  <a16:creationId xmlns="" xmlns:a16="http://schemas.microsoft.com/office/drawing/2014/main" id="{B666EC27-EB41-4A26-B090-10E5E94DEA45}"/>
                </a:ext>
              </a:extLst>
            </p:cNvPr>
            <p:cNvSpPr/>
            <p:nvPr/>
          </p:nvSpPr>
          <p:spPr>
            <a:xfrm>
              <a:off x="806699" y="4956668"/>
              <a:ext cx="8335122" cy="954107"/>
            </a:xfrm>
            <a:prstGeom prst="rect">
              <a:avLst/>
            </a:prstGeom>
          </p:spPr>
          <p:txBody>
            <a:bodyPr wrap="square" lIns="72000" rIns="72000">
              <a:spAutoFit/>
            </a:bodyPr>
            <a:lstStyle/>
            <a:p>
              <a:r>
                <a:rPr lang="en-US" sz="1400" dirty="0"/>
                <a:t>Industrial Program is also a unique program of </a:t>
              </a:r>
              <a:r>
                <a:rPr lang="en-US" sz="1400" dirty="0" err="1"/>
                <a:t>Mecatredz</a:t>
              </a:r>
              <a:r>
                <a:rPr lang="en-US" sz="1400" dirty="0"/>
                <a:t> Technology .its duration is 100 days to 120 days . Those who want to get jobs soon, people can join this training program. In this training program, we tell you about technology as well as office environment so that you can work in the technology sector. This training can be done by all the trainees who are in the final year or the final semester. By doing this training, you can work till the final year.</a:t>
              </a:r>
            </a:p>
          </p:txBody>
        </p:sp>
        <p:sp>
          <p:nvSpPr>
            <p:cNvPr id="23" name="Rectangle 22">
              <a:extLst>
                <a:ext uri="{FF2B5EF4-FFF2-40B4-BE49-F238E27FC236}">
                  <a16:creationId xmlns="" xmlns:a16="http://schemas.microsoft.com/office/drawing/2014/main" id="{CE7B85D8-EB35-4FBA-8D70-3B0091C54C81}"/>
                </a:ext>
              </a:extLst>
            </p:cNvPr>
            <p:cNvSpPr/>
            <p:nvPr/>
          </p:nvSpPr>
          <p:spPr>
            <a:xfrm>
              <a:off x="467544" y="4578872"/>
              <a:ext cx="4369376" cy="461665"/>
            </a:xfrm>
            <a:prstGeom prst="rect">
              <a:avLst/>
            </a:prstGeom>
          </p:spPr>
          <p:txBody>
            <a:bodyPr wrap="square">
              <a:spAutoFit/>
            </a:bodyPr>
            <a:lstStyle/>
            <a:p>
              <a:r>
                <a:rPr lang="en-US" altLang="ko-KR" sz="2400" b="1" dirty="0">
                  <a:solidFill>
                    <a:schemeClr val="accent4"/>
                  </a:solidFill>
                </a:rPr>
                <a:t>4.  </a:t>
              </a:r>
              <a:r>
                <a:rPr lang="en-US" altLang="ko-KR" sz="2400" b="1" dirty="0" smtClean="0">
                  <a:solidFill>
                    <a:schemeClr val="accent4"/>
                  </a:solidFill>
                </a:rPr>
                <a:t>Industrial Training</a:t>
              </a:r>
              <a:endParaRPr lang="ko-KR" altLang="en-US" sz="2400" b="1" dirty="0">
                <a:solidFill>
                  <a:schemeClr val="accent4"/>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6371553"/>
      </p:ext>
    </p:extLst>
  </p:cSld>
  <p:clrMapOvr>
    <a:masterClrMapping/>
  </p:clrMapOvr>
  <mc:AlternateContent xmlns:mc="http://schemas.openxmlformats.org/markup-compatibility/2006" xmlns:p14="http://schemas.microsoft.com/office/powerpoint/2010/main">
    <mc:Choice Requires="p14">
      <p:transition spd="slow" p14:dur="2000" advTm="2033"/>
    </mc:Choice>
    <mc:Fallback xmlns="">
      <p:transition spd="slow" advTm="2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 xmlns:a16="http://schemas.microsoft.com/office/drawing/2014/main" id="{661F82DA-C537-4750-9F35-A6A0D9EFA16E}"/>
              </a:ext>
            </a:extLst>
          </p:cNvPr>
          <p:cNvGrpSpPr/>
          <p:nvPr/>
        </p:nvGrpSpPr>
        <p:grpSpPr>
          <a:xfrm>
            <a:off x="910089" y="674714"/>
            <a:ext cx="10619303" cy="954024"/>
            <a:chOff x="467544" y="953940"/>
            <a:chExt cx="8404531" cy="954024"/>
          </a:xfrm>
        </p:grpSpPr>
        <p:sp>
          <p:nvSpPr>
            <p:cNvPr id="4" name="Rectangle 3">
              <a:extLst>
                <a:ext uri="{FF2B5EF4-FFF2-40B4-BE49-F238E27FC236}">
                  <a16:creationId xmlns="" xmlns:a16="http://schemas.microsoft.com/office/drawing/2014/main" id="{948AC2FE-291D-4BE2-B580-D91FAAA0E4A8}"/>
                </a:ext>
              </a:extLst>
            </p:cNvPr>
            <p:cNvSpPr/>
            <p:nvPr/>
          </p:nvSpPr>
          <p:spPr>
            <a:xfrm>
              <a:off x="764746" y="1384744"/>
              <a:ext cx="8107329" cy="523220"/>
            </a:xfrm>
            <a:prstGeom prst="rect">
              <a:avLst/>
            </a:prstGeom>
          </p:spPr>
          <p:txBody>
            <a:bodyPr wrap="square" lIns="72000" rIns="72000">
              <a:spAutoFit/>
            </a:bodyPr>
            <a:lstStyle/>
            <a:p>
              <a:r>
                <a:rPr lang="en-US" sz="1400" dirty="0"/>
                <a:t>We do the project training according to the student's requirement. If someone wants to build their project, then you can choose a particular technology and you can complete the project by joining with </a:t>
              </a:r>
              <a:r>
                <a:rPr lang="en-US" sz="1400" dirty="0" err="1" smtClean="0"/>
                <a:t>Mecatradez</a:t>
              </a:r>
              <a:r>
                <a:rPr lang="en-US" sz="1400" dirty="0" smtClean="0"/>
                <a:t> </a:t>
              </a:r>
              <a:r>
                <a:rPr lang="en-US" sz="1400" dirty="0"/>
                <a:t>Technology.</a:t>
              </a:r>
            </a:p>
          </p:txBody>
        </p:sp>
        <p:sp>
          <p:nvSpPr>
            <p:cNvPr id="5" name="Rectangle 4">
              <a:extLst>
                <a:ext uri="{FF2B5EF4-FFF2-40B4-BE49-F238E27FC236}">
                  <a16:creationId xmlns="" xmlns:a16="http://schemas.microsoft.com/office/drawing/2014/main" id="{05C6D48E-84DE-4313-B938-E13E5722A092}"/>
                </a:ext>
              </a:extLst>
            </p:cNvPr>
            <p:cNvSpPr/>
            <p:nvPr/>
          </p:nvSpPr>
          <p:spPr>
            <a:xfrm>
              <a:off x="467544" y="953940"/>
              <a:ext cx="4369376" cy="461665"/>
            </a:xfrm>
            <a:prstGeom prst="rect">
              <a:avLst/>
            </a:prstGeom>
          </p:spPr>
          <p:txBody>
            <a:bodyPr wrap="square">
              <a:spAutoFit/>
            </a:bodyPr>
            <a:lstStyle/>
            <a:p>
              <a:r>
                <a:rPr lang="en-US" altLang="ko-KR" sz="2400" b="1" dirty="0">
                  <a:solidFill>
                    <a:schemeClr val="accent1"/>
                  </a:solidFill>
                </a:rPr>
                <a:t>5</a:t>
              </a:r>
              <a:r>
                <a:rPr lang="en-US" altLang="ko-KR" sz="2400" b="1" dirty="0" smtClean="0">
                  <a:solidFill>
                    <a:schemeClr val="accent1"/>
                  </a:solidFill>
                </a:rPr>
                <a:t>. </a:t>
              </a:r>
              <a:r>
                <a:rPr lang="en-US" altLang="ko-KR" sz="2400" b="1" dirty="0">
                  <a:solidFill>
                    <a:schemeClr val="accent1"/>
                  </a:solidFill>
                </a:rPr>
                <a:t> </a:t>
              </a:r>
              <a:r>
                <a:rPr lang="en-US" altLang="ko-KR" sz="2400" b="1" dirty="0" smtClean="0">
                  <a:solidFill>
                    <a:schemeClr val="accent1"/>
                  </a:solidFill>
                </a:rPr>
                <a:t>Project Training</a:t>
              </a:r>
              <a:endParaRPr lang="ko-KR" altLang="en-US" sz="2400" b="1" dirty="0">
                <a:solidFill>
                  <a:schemeClr val="accent1"/>
                </a:solidFill>
              </a:endParaRPr>
            </a:p>
          </p:txBody>
        </p:sp>
      </p:grpSp>
      <p:grpSp>
        <p:nvGrpSpPr>
          <p:cNvPr id="6" name="그룹 4">
            <a:extLst>
              <a:ext uri="{FF2B5EF4-FFF2-40B4-BE49-F238E27FC236}">
                <a16:creationId xmlns="" xmlns:a16="http://schemas.microsoft.com/office/drawing/2014/main" id="{F3E5F754-317B-4CB3-958C-416A21951B3D}"/>
              </a:ext>
            </a:extLst>
          </p:cNvPr>
          <p:cNvGrpSpPr/>
          <p:nvPr/>
        </p:nvGrpSpPr>
        <p:grpSpPr>
          <a:xfrm>
            <a:off x="910089" y="2086390"/>
            <a:ext cx="10960133" cy="1126300"/>
            <a:chOff x="467544" y="2113660"/>
            <a:chExt cx="8674277" cy="1126300"/>
          </a:xfrm>
        </p:grpSpPr>
        <p:sp>
          <p:nvSpPr>
            <p:cNvPr id="7" name="Rectangle 6">
              <a:extLst>
                <a:ext uri="{FF2B5EF4-FFF2-40B4-BE49-F238E27FC236}">
                  <a16:creationId xmlns="" xmlns:a16="http://schemas.microsoft.com/office/drawing/2014/main" id="{63E6E787-2D15-491D-AADF-34C690209187}"/>
                </a:ext>
              </a:extLst>
            </p:cNvPr>
            <p:cNvSpPr/>
            <p:nvPr/>
          </p:nvSpPr>
          <p:spPr>
            <a:xfrm>
              <a:off x="785723" y="2716740"/>
              <a:ext cx="8356098" cy="523220"/>
            </a:xfrm>
            <a:prstGeom prst="rect">
              <a:avLst/>
            </a:prstGeom>
          </p:spPr>
          <p:txBody>
            <a:bodyPr wrap="square" lIns="72000" rIns="72000">
              <a:spAutoFit/>
            </a:bodyPr>
            <a:lstStyle/>
            <a:p>
              <a:r>
                <a:rPr lang="en-US" sz="1400" dirty="0"/>
                <a:t>The colleges which are around </a:t>
              </a:r>
              <a:r>
                <a:rPr lang="en-US" sz="1400" dirty="0" err="1"/>
                <a:t>Lucknow</a:t>
              </a:r>
              <a:r>
                <a:rPr lang="en-US" sz="1400" dirty="0"/>
                <a:t> and the students of that college want to study technical subjects. If want to learn as a practical knowledge then you can join into this training .it is also a unique training program .</a:t>
              </a:r>
            </a:p>
          </p:txBody>
        </p:sp>
        <p:sp>
          <p:nvSpPr>
            <p:cNvPr id="8" name="Rectangle 7">
              <a:extLst>
                <a:ext uri="{FF2B5EF4-FFF2-40B4-BE49-F238E27FC236}">
                  <a16:creationId xmlns="" xmlns:a16="http://schemas.microsoft.com/office/drawing/2014/main" id="{CBE28F8A-2ABC-44DF-A849-EAFD3B9ABCF6}"/>
                </a:ext>
              </a:extLst>
            </p:cNvPr>
            <p:cNvSpPr/>
            <p:nvPr/>
          </p:nvSpPr>
          <p:spPr>
            <a:xfrm>
              <a:off x="467544" y="2113660"/>
              <a:ext cx="4369376" cy="461665"/>
            </a:xfrm>
            <a:prstGeom prst="rect">
              <a:avLst/>
            </a:prstGeom>
          </p:spPr>
          <p:txBody>
            <a:bodyPr wrap="square">
              <a:spAutoFit/>
            </a:bodyPr>
            <a:lstStyle/>
            <a:p>
              <a:r>
                <a:rPr lang="en-US" altLang="ko-KR" sz="2400" b="1" dirty="0">
                  <a:solidFill>
                    <a:schemeClr val="accent2"/>
                  </a:solidFill>
                </a:rPr>
                <a:t>6</a:t>
              </a:r>
              <a:r>
                <a:rPr lang="en-US" altLang="ko-KR" sz="2400" b="1" dirty="0" smtClean="0">
                  <a:solidFill>
                    <a:schemeClr val="accent2"/>
                  </a:solidFill>
                </a:rPr>
                <a:t>. Home Training</a:t>
              </a:r>
              <a:endParaRPr lang="ko-KR" altLang="en-US" sz="2400" b="1" dirty="0">
                <a:solidFill>
                  <a:schemeClr val="accent2"/>
                </a:solidFill>
              </a:endParaRPr>
            </a:p>
          </p:txBody>
        </p:sp>
      </p:grpSp>
      <p:grpSp>
        <p:nvGrpSpPr>
          <p:cNvPr id="12" name="그룹 6">
            <a:extLst>
              <a:ext uri="{FF2B5EF4-FFF2-40B4-BE49-F238E27FC236}">
                <a16:creationId xmlns="" xmlns:a16="http://schemas.microsoft.com/office/drawing/2014/main" id="{089A8884-B375-4551-B129-5E9145594553}"/>
              </a:ext>
            </a:extLst>
          </p:cNvPr>
          <p:cNvGrpSpPr/>
          <p:nvPr/>
        </p:nvGrpSpPr>
        <p:grpSpPr>
          <a:xfrm>
            <a:off x="910089" y="3849580"/>
            <a:ext cx="10960132" cy="1301988"/>
            <a:chOff x="467544" y="3372940"/>
            <a:chExt cx="8674277" cy="1301988"/>
          </a:xfrm>
        </p:grpSpPr>
        <p:sp>
          <p:nvSpPr>
            <p:cNvPr id="13" name="Rectangle 12">
              <a:extLst>
                <a:ext uri="{FF2B5EF4-FFF2-40B4-BE49-F238E27FC236}">
                  <a16:creationId xmlns="" xmlns:a16="http://schemas.microsoft.com/office/drawing/2014/main" id="{B666EC27-EB41-4A26-B090-10E5E94DEA45}"/>
                </a:ext>
              </a:extLst>
            </p:cNvPr>
            <p:cNvSpPr/>
            <p:nvPr/>
          </p:nvSpPr>
          <p:spPr>
            <a:xfrm>
              <a:off x="806699" y="3936264"/>
              <a:ext cx="8335122" cy="738664"/>
            </a:xfrm>
            <a:prstGeom prst="rect">
              <a:avLst/>
            </a:prstGeom>
          </p:spPr>
          <p:txBody>
            <a:bodyPr wrap="square" lIns="72000" rIns="72000">
              <a:spAutoFit/>
            </a:bodyPr>
            <a:lstStyle/>
            <a:p>
              <a:r>
                <a:rPr lang="en-US" sz="1400" dirty="0"/>
                <a:t>In the year 2020, our company provided free online training to around 1500 students. Because the whole world was troubled by an epidemic like Corona and the economic situation of all of us was spoiled. If you want to train online on any technology from here, then you can join.</a:t>
              </a:r>
            </a:p>
          </p:txBody>
        </p:sp>
        <p:sp>
          <p:nvSpPr>
            <p:cNvPr id="14" name="Rectangle 13">
              <a:extLst>
                <a:ext uri="{FF2B5EF4-FFF2-40B4-BE49-F238E27FC236}">
                  <a16:creationId xmlns="" xmlns:a16="http://schemas.microsoft.com/office/drawing/2014/main" id="{CE7B85D8-EB35-4FBA-8D70-3B0091C54C81}"/>
                </a:ext>
              </a:extLst>
            </p:cNvPr>
            <p:cNvSpPr/>
            <p:nvPr/>
          </p:nvSpPr>
          <p:spPr>
            <a:xfrm>
              <a:off x="467544" y="3372940"/>
              <a:ext cx="4369376" cy="461665"/>
            </a:xfrm>
            <a:prstGeom prst="rect">
              <a:avLst/>
            </a:prstGeom>
          </p:spPr>
          <p:txBody>
            <a:bodyPr wrap="square">
              <a:spAutoFit/>
            </a:bodyPr>
            <a:lstStyle/>
            <a:p>
              <a:r>
                <a:rPr lang="en-US" altLang="ko-KR" sz="2400" b="1" dirty="0">
                  <a:solidFill>
                    <a:schemeClr val="accent4"/>
                  </a:solidFill>
                </a:rPr>
                <a:t>7</a:t>
              </a:r>
              <a:r>
                <a:rPr lang="en-US" altLang="ko-KR" sz="2400" b="1" dirty="0" smtClean="0">
                  <a:solidFill>
                    <a:schemeClr val="accent4"/>
                  </a:solidFill>
                </a:rPr>
                <a:t>.  Online Training</a:t>
              </a:r>
              <a:endParaRPr lang="ko-KR" altLang="en-US" sz="2400" b="1" dirty="0">
                <a:solidFill>
                  <a:schemeClr val="accent4"/>
                </a:solidFill>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24471148"/>
      </p:ext>
    </p:extLst>
  </p:cSld>
  <p:clrMapOvr>
    <a:masterClrMapping/>
  </p:clrMapOvr>
  <mc:AlternateContent xmlns:mc="http://schemas.openxmlformats.org/markup-compatibility/2006" xmlns:p14="http://schemas.microsoft.com/office/powerpoint/2010/main">
    <mc:Choice Requires="p14">
      <p:transition spd="slow" p14:dur="2000" advTm="2198"/>
    </mc:Choice>
    <mc:Fallback xmlns="">
      <p:transition spd="slow" advTm="2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3342</TotalTime>
  <Words>1234</Words>
  <Application>Microsoft Office PowerPoint</Application>
  <PresentationFormat>Custom</PresentationFormat>
  <Paragraphs>150</Paragraphs>
  <Slides>21</Slides>
  <Notes>0</Notes>
  <HiddenSlides>0</HiddenSlides>
  <MMClips>21</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CHESHTA</cp:lastModifiedBy>
  <cp:revision>169</cp:revision>
  <dcterms:created xsi:type="dcterms:W3CDTF">2019-01-14T06:35:35Z</dcterms:created>
  <dcterms:modified xsi:type="dcterms:W3CDTF">2021-01-08T10:22:31Z</dcterms:modified>
</cp:coreProperties>
</file>